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1" r:id="rId4"/>
    <p:sldId id="260" r:id="rId5"/>
    <p:sldId id="273" r:id="rId6"/>
    <p:sldId id="276" r:id="rId7"/>
    <p:sldId id="277" r:id="rId8"/>
    <p:sldId id="258" r:id="rId9"/>
    <p:sldId id="272" r:id="rId10"/>
    <p:sldId id="264" r:id="rId11"/>
    <p:sldId id="268" r:id="rId12"/>
    <p:sldId id="274" r:id="rId13"/>
    <p:sldId id="275" r:id="rId14"/>
    <p:sldId id="269" r:id="rId15"/>
    <p:sldId id="259" r:id="rId16"/>
    <p:sldId id="270" r:id="rId17"/>
    <p:sldId id="266" r:id="rId18"/>
    <p:sldId id="262" r:id="rId19"/>
    <p:sldId id="271" r:id="rId20"/>
    <p:sldId id="267" r:id="rId21"/>
    <p:sldId id="263" r:id="rId22"/>
    <p:sldId id="257"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606"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1562577-E44A-4FAC-B214-551B93018777}" type="datetimeFigureOut">
              <a:rPr lang="fr-FR" smtClean="0"/>
              <a:t>16/10/2014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8E4991-8894-4A05-A307-8EFD7516ED9E}" type="slidenum">
              <a:rPr lang="fr-FR" smtClean="0"/>
              <a:t>‹N°›</a:t>
            </a:fld>
            <a:endParaRPr lang="fr-FR"/>
          </a:p>
        </p:txBody>
      </p:sp>
    </p:spTree>
    <p:extLst>
      <p:ext uri="{BB962C8B-B14F-4D97-AF65-F5344CB8AC3E}">
        <p14:creationId xmlns:p14="http://schemas.microsoft.com/office/powerpoint/2010/main" val="343511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562577-E44A-4FAC-B214-551B93018777}" type="datetimeFigureOut">
              <a:rPr lang="fr-FR" smtClean="0"/>
              <a:t>16/10/2014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8E4991-8894-4A05-A307-8EFD7516ED9E}" type="slidenum">
              <a:rPr lang="fr-FR" smtClean="0"/>
              <a:t>‹N°›</a:t>
            </a:fld>
            <a:endParaRPr lang="fr-FR"/>
          </a:p>
        </p:txBody>
      </p:sp>
    </p:spTree>
    <p:extLst>
      <p:ext uri="{BB962C8B-B14F-4D97-AF65-F5344CB8AC3E}">
        <p14:creationId xmlns:p14="http://schemas.microsoft.com/office/powerpoint/2010/main" val="371544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562577-E44A-4FAC-B214-551B93018777}" type="datetimeFigureOut">
              <a:rPr lang="fr-FR" smtClean="0"/>
              <a:t>16/10/2014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8E4991-8894-4A05-A307-8EFD7516ED9E}" type="slidenum">
              <a:rPr lang="fr-FR" smtClean="0"/>
              <a:t>‹N°›</a:t>
            </a:fld>
            <a:endParaRPr lang="fr-FR"/>
          </a:p>
        </p:txBody>
      </p:sp>
    </p:spTree>
    <p:extLst>
      <p:ext uri="{BB962C8B-B14F-4D97-AF65-F5344CB8AC3E}">
        <p14:creationId xmlns:p14="http://schemas.microsoft.com/office/powerpoint/2010/main" val="192539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562577-E44A-4FAC-B214-551B93018777}" type="datetimeFigureOut">
              <a:rPr lang="fr-FR" smtClean="0"/>
              <a:t>16/10/2014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8E4991-8894-4A05-A307-8EFD7516ED9E}" type="slidenum">
              <a:rPr lang="fr-FR" smtClean="0"/>
              <a:t>‹N°›</a:t>
            </a:fld>
            <a:endParaRPr lang="fr-FR"/>
          </a:p>
        </p:txBody>
      </p:sp>
    </p:spTree>
    <p:extLst>
      <p:ext uri="{BB962C8B-B14F-4D97-AF65-F5344CB8AC3E}">
        <p14:creationId xmlns:p14="http://schemas.microsoft.com/office/powerpoint/2010/main" val="89582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1562577-E44A-4FAC-B214-551B93018777}" type="datetimeFigureOut">
              <a:rPr lang="fr-FR" smtClean="0"/>
              <a:t>16/10/2014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8E4991-8894-4A05-A307-8EFD7516ED9E}" type="slidenum">
              <a:rPr lang="fr-FR" smtClean="0"/>
              <a:t>‹N°›</a:t>
            </a:fld>
            <a:endParaRPr lang="fr-FR"/>
          </a:p>
        </p:txBody>
      </p:sp>
    </p:spTree>
    <p:extLst>
      <p:ext uri="{BB962C8B-B14F-4D97-AF65-F5344CB8AC3E}">
        <p14:creationId xmlns:p14="http://schemas.microsoft.com/office/powerpoint/2010/main" val="208890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1562577-E44A-4FAC-B214-551B93018777}" type="datetimeFigureOut">
              <a:rPr lang="fr-FR" smtClean="0"/>
              <a:t>16/10/2014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8E4991-8894-4A05-A307-8EFD7516ED9E}" type="slidenum">
              <a:rPr lang="fr-FR" smtClean="0"/>
              <a:t>‹N°›</a:t>
            </a:fld>
            <a:endParaRPr lang="fr-FR"/>
          </a:p>
        </p:txBody>
      </p:sp>
    </p:spTree>
    <p:extLst>
      <p:ext uri="{BB962C8B-B14F-4D97-AF65-F5344CB8AC3E}">
        <p14:creationId xmlns:p14="http://schemas.microsoft.com/office/powerpoint/2010/main" val="121096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1562577-E44A-4FAC-B214-551B93018777}" type="datetimeFigureOut">
              <a:rPr lang="fr-FR" smtClean="0"/>
              <a:t>16/10/2014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8E4991-8894-4A05-A307-8EFD7516ED9E}" type="slidenum">
              <a:rPr lang="fr-FR" smtClean="0"/>
              <a:t>‹N°›</a:t>
            </a:fld>
            <a:endParaRPr lang="fr-FR"/>
          </a:p>
        </p:txBody>
      </p:sp>
    </p:spTree>
    <p:extLst>
      <p:ext uri="{BB962C8B-B14F-4D97-AF65-F5344CB8AC3E}">
        <p14:creationId xmlns:p14="http://schemas.microsoft.com/office/powerpoint/2010/main" val="357634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1562577-E44A-4FAC-B214-551B93018777}" type="datetimeFigureOut">
              <a:rPr lang="fr-FR" smtClean="0"/>
              <a:t>16/10/2014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8E4991-8894-4A05-A307-8EFD7516ED9E}" type="slidenum">
              <a:rPr lang="fr-FR" smtClean="0"/>
              <a:t>‹N°›</a:t>
            </a:fld>
            <a:endParaRPr lang="fr-FR"/>
          </a:p>
        </p:txBody>
      </p:sp>
    </p:spTree>
    <p:extLst>
      <p:ext uri="{BB962C8B-B14F-4D97-AF65-F5344CB8AC3E}">
        <p14:creationId xmlns:p14="http://schemas.microsoft.com/office/powerpoint/2010/main" val="159372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562577-E44A-4FAC-B214-551B93018777}" type="datetimeFigureOut">
              <a:rPr lang="fr-FR" smtClean="0"/>
              <a:t>16/10/2014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8E4991-8894-4A05-A307-8EFD7516ED9E}" type="slidenum">
              <a:rPr lang="fr-FR" smtClean="0"/>
              <a:t>‹N°›</a:t>
            </a:fld>
            <a:endParaRPr lang="fr-FR"/>
          </a:p>
        </p:txBody>
      </p:sp>
    </p:spTree>
    <p:extLst>
      <p:ext uri="{BB962C8B-B14F-4D97-AF65-F5344CB8AC3E}">
        <p14:creationId xmlns:p14="http://schemas.microsoft.com/office/powerpoint/2010/main" val="153888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1562577-E44A-4FAC-B214-551B93018777}" type="datetimeFigureOut">
              <a:rPr lang="fr-FR" smtClean="0"/>
              <a:t>16/10/2014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8E4991-8894-4A05-A307-8EFD7516ED9E}" type="slidenum">
              <a:rPr lang="fr-FR" smtClean="0"/>
              <a:t>‹N°›</a:t>
            </a:fld>
            <a:endParaRPr lang="fr-FR"/>
          </a:p>
        </p:txBody>
      </p:sp>
    </p:spTree>
    <p:extLst>
      <p:ext uri="{BB962C8B-B14F-4D97-AF65-F5344CB8AC3E}">
        <p14:creationId xmlns:p14="http://schemas.microsoft.com/office/powerpoint/2010/main" val="194010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1562577-E44A-4FAC-B214-551B93018777}" type="datetimeFigureOut">
              <a:rPr lang="fr-FR" smtClean="0"/>
              <a:t>16/10/2014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8E4991-8894-4A05-A307-8EFD7516ED9E}" type="slidenum">
              <a:rPr lang="fr-FR" smtClean="0"/>
              <a:t>‹N°›</a:t>
            </a:fld>
            <a:endParaRPr lang="fr-FR"/>
          </a:p>
        </p:txBody>
      </p:sp>
    </p:spTree>
    <p:extLst>
      <p:ext uri="{BB962C8B-B14F-4D97-AF65-F5344CB8AC3E}">
        <p14:creationId xmlns:p14="http://schemas.microsoft.com/office/powerpoint/2010/main" val="133149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62577-E44A-4FAC-B214-551B93018777}" type="datetimeFigureOut">
              <a:rPr lang="fr-FR" smtClean="0"/>
              <a:t>16/10/2014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E4991-8894-4A05-A307-8EFD7516ED9E}" type="slidenum">
              <a:rPr lang="fr-FR" smtClean="0"/>
              <a:t>‹N°›</a:t>
            </a:fld>
            <a:endParaRPr lang="fr-FR"/>
          </a:p>
        </p:txBody>
      </p:sp>
    </p:spTree>
    <p:extLst>
      <p:ext uri="{BB962C8B-B14F-4D97-AF65-F5344CB8AC3E}">
        <p14:creationId xmlns:p14="http://schemas.microsoft.com/office/powerpoint/2010/main" val="782107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ontact@soi-tc.fr" TargetMode="External"/><Relationship Id="rId2" Type="http://schemas.openxmlformats.org/officeDocument/2006/relationships/hyperlink" Target="http://www.soi-tc.fr/"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5.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gif"/><Relationship Id="rId4" Type="http://schemas.openxmlformats.org/officeDocument/2006/relationships/image" Target="../media/image8.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98935"/>
            <a:ext cx="9144000" cy="1470025"/>
          </a:xfrm>
          <a:solidFill>
            <a:schemeClr val="tx1"/>
          </a:solidFill>
        </p:spPr>
        <p:txBody>
          <a:bodyPr>
            <a:normAutofit/>
          </a:bodyPr>
          <a:lstStyle/>
          <a:p>
            <a:r>
              <a:rPr lang="fr-FR" sz="7200" b="1" dirty="0" smtClean="0">
                <a:solidFill>
                  <a:schemeClr val="bg1"/>
                </a:solidFill>
              </a:rPr>
              <a:t>Le SOI TC</a:t>
            </a:r>
            <a:endParaRPr lang="fr-FR" sz="7200" b="1" dirty="0">
              <a:solidFill>
                <a:schemeClr val="bg1"/>
              </a:solidFill>
            </a:endParaRPr>
          </a:p>
        </p:txBody>
      </p:sp>
      <p:sp>
        <p:nvSpPr>
          <p:cNvPr id="3" name="Sous-titre 2"/>
          <p:cNvSpPr>
            <a:spLocks noGrp="1"/>
          </p:cNvSpPr>
          <p:nvPr>
            <p:ph type="subTitle" idx="1"/>
          </p:nvPr>
        </p:nvSpPr>
        <p:spPr>
          <a:xfrm>
            <a:off x="251520" y="3212976"/>
            <a:ext cx="8712968" cy="2160240"/>
          </a:xfrm>
        </p:spPr>
        <p:txBody>
          <a:bodyPr>
            <a:normAutofit/>
          </a:bodyPr>
          <a:lstStyle/>
          <a:p>
            <a:r>
              <a:rPr lang="fr-FR" sz="2800" b="1" dirty="0" smtClean="0"/>
              <a:t>Un questionnaire de personnalité </a:t>
            </a:r>
          </a:p>
          <a:p>
            <a:endParaRPr lang="fr-FR" sz="1400" b="1" dirty="0" smtClean="0"/>
          </a:p>
          <a:p>
            <a:r>
              <a:rPr lang="fr-FR" sz="2800" b="1" dirty="0" smtClean="0"/>
              <a:t>un outil d’aide à l’orientation scolaire et professionnelle </a:t>
            </a:r>
          </a:p>
          <a:p>
            <a:endParaRPr lang="fr-FR" sz="1400" b="1" dirty="0" smtClean="0"/>
          </a:p>
          <a:p>
            <a:r>
              <a:rPr lang="fr-FR" sz="2800" b="1" dirty="0" smtClean="0"/>
              <a:t>et une plateforme d’aide au recrutement</a:t>
            </a:r>
            <a:endParaRPr lang="fr-FR" sz="2800" b="1"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25329"/>
          <a:stretch/>
        </p:blipFill>
        <p:spPr>
          <a:xfrm>
            <a:off x="0" y="5542670"/>
            <a:ext cx="9144000" cy="131586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16632"/>
            <a:ext cx="4824536" cy="1263772"/>
          </a:xfrm>
          <a:prstGeom prst="rect">
            <a:avLst/>
          </a:prstGeom>
        </p:spPr>
      </p:pic>
    </p:spTree>
    <p:extLst>
      <p:ext uri="{BB962C8B-B14F-4D97-AF65-F5344CB8AC3E}">
        <p14:creationId xmlns:p14="http://schemas.microsoft.com/office/powerpoint/2010/main" val="21630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58" y="260648"/>
            <a:ext cx="9157058" cy="646331"/>
          </a:xfrm>
          <a:solidFill>
            <a:srgbClr val="FFC000"/>
          </a:solidFill>
        </p:spPr>
        <p:txBody>
          <a:bodyPr wrap="square" rtlCol="0">
            <a:spAutoFit/>
          </a:bodyPr>
          <a:lstStyle/>
          <a:p>
            <a:pPr algn="l"/>
            <a:r>
              <a:rPr lang="fr-FR" sz="3600" b="1" dirty="0" smtClean="0">
                <a:solidFill>
                  <a:schemeClr val="bg1"/>
                </a:solidFill>
                <a:latin typeface="+mn-lt"/>
                <a:ea typeface="+mn-ea"/>
                <a:cs typeface="+mn-cs"/>
              </a:rPr>
              <a:t>          Résultat </a:t>
            </a:r>
            <a:r>
              <a:rPr lang="fr-FR" sz="3600" b="1" dirty="0">
                <a:solidFill>
                  <a:schemeClr val="bg1"/>
                </a:solidFill>
                <a:latin typeface="+mn-lt"/>
                <a:ea typeface="+mn-ea"/>
                <a:cs typeface="+mn-cs"/>
              </a:rPr>
              <a:t>de l’optimisation du SOI TC</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619002"/>
            <a:ext cx="6916116" cy="4258270"/>
          </a:xfrm>
          <a:prstGeom prst="rect">
            <a:avLst/>
          </a:prstGeom>
        </p:spPr>
      </p:pic>
      <p:grpSp>
        <p:nvGrpSpPr>
          <p:cNvPr id="10" name="Groupe 9"/>
          <p:cNvGrpSpPr/>
          <p:nvPr/>
        </p:nvGrpSpPr>
        <p:grpSpPr>
          <a:xfrm>
            <a:off x="0" y="1915747"/>
            <a:ext cx="4173143" cy="3839116"/>
            <a:chOff x="2959820" y="1462092"/>
            <a:chExt cx="4173143" cy="3839116"/>
          </a:xfrm>
        </p:grpSpPr>
        <p:sp>
          <p:nvSpPr>
            <p:cNvPr id="11" name="Ellipse 10"/>
            <p:cNvSpPr/>
            <p:nvPr/>
          </p:nvSpPr>
          <p:spPr>
            <a:xfrm>
              <a:off x="3131840" y="1484784"/>
              <a:ext cx="3888432" cy="3816424"/>
            </a:xfrm>
            <a:prstGeom prst="ellipse">
              <a:avLst/>
            </a:prstGeom>
            <a:blipFill dpi="0" rotWithShape="1">
              <a:blip r:embed="rId3"/>
              <a:srcRect/>
              <a:stretch>
                <a:fillRect l="6000" t="6000" r="6000" b="6000"/>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16384470">
              <a:off x="3165645" y="2671504"/>
              <a:ext cx="511679" cy="923330"/>
            </a:xfrm>
            <a:prstGeom prst="rect">
              <a:avLst/>
            </a:prstGeom>
            <a:noFill/>
          </p:spPr>
          <p:txBody>
            <a:bodyPr wrap="none" lIns="91440" tIns="45720" rIns="91440" bIns="45720">
              <a:spAutoFit/>
            </a:bodyPr>
            <a:lstStyle/>
            <a:p>
              <a:pPr algn="ctr"/>
              <a:r>
                <a:rPr lang="fr-FR" sz="5400" b="1" cap="none" spc="0"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S</a:t>
              </a:r>
              <a:endParaRPr lang="fr-FR" sz="5400" b="1" cap="none" spc="0"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13" name="Rectangle 12"/>
            <p:cNvSpPr/>
            <p:nvPr/>
          </p:nvSpPr>
          <p:spPr>
            <a:xfrm rot="18319283">
              <a:off x="3536234" y="1916370"/>
              <a:ext cx="652743" cy="923330"/>
            </a:xfrm>
            <a:prstGeom prst="rect">
              <a:avLst/>
            </a:prstGeom>
            <a:noFill/>
          </p:spPr>
          <p:txBody>
            <a:bodyPr wrap="none" lIns="91440" tIns="45720" rIns="91440" bIns="45720">
              <a:spAutoFit/>
            </a:bodyPr>
            <a:lstStyle/>
            <a:p>
              <a:pPr algn="ctr"/>
              <a:r>
                <a:rPr lang="fr-FR" sz="5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O</a:t>
              </a:r>
              <a:endParaRPr lang="fr-FR" sz="5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4" name="Rectangle 13"/>
            <p:cNvSpPr/>
            <p:nvPr/>
          </p:nvSpPr>
          <p:spPr>
            <a:xfrm rot="20335685">
              <a:off x="4291035" y="1462092"/>
              <a:ext cx="369012" cy="923330"/>
            </a:xfrm>
            <a:prstGeom prst="rect">
              <a:avLst/>
            </a:prstGeom>
            <a:noFill/>
          </p:spPr>
          <p:txBody>
            <a:bodyPr wrap="none" lIns="91440" tIns="45720" rIns="91440" bIns="45720">
              <a:spAutoFit/>
            </a:bodyPr>
            <a:lstStyle/>
            <a:p>
              <a:pPr algn="ctr"/>
              <a:r>
                <a:rPr lang="fr-FR" sz="5400" b="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I</a:t>
              </a:r>
              <a:endParaRPr lang="fr-FR" sz="5400" b="1" cap="none" spc="0"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
          <p:nvSpPr>
            <p:cNvPr id="15" name="Rectangle 14"/>
            <p:cNvSpPr/>
            <p:nvPr/>
          </p:nvSpPr>
          <p:spPr>
            <a:xfrm rot="2926998">
              <a:off x="5893933" y="1835899"/>
              <a:ext cx="527710" cy="923330"/>
            </a:xfrm>
            <a:prstGeom prst="rect">
              <a:avLst/>
            </a:prstGeom>
            <a:noFill/>
          </p:spPr>
          <p:txBody>
            <a:bodyPr wrap="none" lIns="91440" tIns="45720" rIns="91440" bIns="45720">
              <a:spAutoFit/>
            </a:bodyPr>
            <a:lstStyle/>
            <a:p>
              <a:pPr algn="ctr"/>
              <a:r>
                <a:rPr lang="fr-FR" sz="5400" b="1" cap="none" spc="0" dirty="0" smtClean="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rPr>
                <a:t>T</a:t>
              </a:r>
              <a:endParaRPr lang="fr-FR" sz="5400" b="1" cap="none" spc="0"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p:txBody>
        </p:sp>
        <p:sp>
          <p:nvSpPr>
            <p:cNvPr id="16" name="Rectangle 15"/>
            <p:cNvSpPr/>
            <p:nvPr/>
          </p:nvSpPr>
          <p:spPr>
            <a:xfrm rot="4550500">
              <a:off x="6395421" y="2621521"/>
              <a:ext cx="551754" cy="923330"/>
            </a:xfrm>
            <a:prstGeom prst="rect">
              <a:avLst/>
            </a:prstGeom>
            <a:noFill/>
          </p:spPr>
          <p:txBody>
            <a:bodyPr wrap="none" lIns="91440" tIns="45720" rIns="91440" bIns="45720">
              <a:spAutoFit/>
            </a:bodyPr>
            <a:lstStyle/>
            <a:p>
              <a:pPr algn="ctr"/>
              <a:r>
                <a:rPr lang="fr-FR" sz="5400" b="1" cap="none" spc="0"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C</a:t>
              </a:r>
              <a:endParaRPr lang="fr-FR" sz="5400" b="1" cap="none" spc="0"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endParaRPr>
            </a:p>
          </p:txBody>
        </p:sp>
      </p:grpSp>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427" y="262389"/>
            <a:ext cx="692696" cy="692696"/>
          </a:xfrm>
          <a:prstGeom prst="rect">
            <a:avLst/>
          </a:prstGeom>
        </p:spPr>
      </p:pic>
    </p:spTree>
    <p:extLst>
      <p:ext uri="{BB962C8B-B14F-4D97-AF65-F5344CB8AC3E}">
        <p14:creationId xmlns:p14="http://schemas.microsoft.com/office/powerpoint/2010/main" val="85895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98935"/>
            <a:ext cx="9144000" cy="1470025"/>
          </a:xfrm>
          <a:solidFill>
            <a:schemeClr val="tx1"/>
          </a:solidFill>
        </p:spPr>
        <p:txBody>
          <a:bodyPr>
            <a:normAutofit/>
          </a:bodyPr>
          <a:lstStyle/>
          <a:p>
            <a:r>
              <a:rPr lang="fr-FR" sz="7200" b="1" dirty="0" smtClean="0">
                <a:solidFill>
                  <a:schemeClr val="bg1"/>
                </a:solidFill>
              </a:rPr>
              <a:t>Le SOI TC</a:t>
            </a:r>
            <a:endParaRPr lang="fr-FR" sz="7200" b="1" dirty="0">
              <a:solidFill>
                <a:schemeClr val="bg1"/>
              </a:solidFill>
            </a:endParaRPr>
          </a:p>
        </p:txBody>
      </p:sp>
      <p:sp>
        <p:nvSpPr>
          <p:cNvPr id="3" name="Sous-titre 2"/>
          <p:cNvSpPr>
            <a:spLocks noGrp="1"/>
          </p:cNvSpPr>
          <p:nvPr>
            <p:ph type="subTitle" idx="1"/>
          </p:nvPr>
        </p:nvSpPr>
        <p:spPr>
          <a:xfrm>
            <a:off x="251520" y="3212976"/>
            <a:ext cx="8712968" cy="2160240"/>
          </a:xfrm>
        </p:spPr>
        <p:txBody>
          <a:bodyPr>
            <a:normAutofit lnSpcReduction="10000"/>
          </a:bodyPr>
          <a:lstStyle/>
          <a:p>
            <a:r>
              <a:rPr lang="fr-FR" sz="4400" b="1" dirty="0" smtClean="0"/>
              <a:t>Un questionnaire de personnalité </a:t>
            </a:r>
          </a:p>
          <a:p>
            <a:endParaRPr lang="fr-FR" sz="1400" b="1" dirty="0" smtClean="0"/>
          </a:p>
          <a:p>
            <a:r>
              <a:rPr lang="fr-FR" sz="2800" b="1" dirty="0" smtClean="0">
                <a:solidFill>
                  <a:schemeClr val="bg1">
                    <a:lumMod val="85000"/>
                  </a:schemeClr>
                </a:solidFill>
              </a:rPr>
              <a:t>un outil d’aide à l’orientation scolaire et professionnelle </a:t>
            </a:r>
          </a:p>
          <a:p>
            <a:endParaRPr lang="fr-FR" sz="1400" b="1" dirty="0" smtClean="0">
              <a:solidFill>
                <a:schemeClr val="bg1">
                  <a:lumMod val="85000"/>
                </a:schemeClr>
              </a:solidFill>
            </a:endParaRPr>
          </a:p>
          <a:p>
            <a:r>
              <a:rPr lang="fr-FR" sz="2800" b="1" dirty="0" smtClean="0">
                <a:solidFill>
                  <a:schemeClr val="bg1">
                    <a:lumMod val="85000"/>
                  </a:schemeClr>
                </a:solidFill>
              </a:rPr>
              <a:t>et une plateforme d’aide au recrutement</a:t>
            </a:r>
            <a:endParaRPr lang="fr-FR" sz="2800" b="1" dirty="0">
              <a:solidFill>
                <a:schemeClr val="bg1">
                  <a:lumMod val="85000"/>
                </a:schemeClr>
              </a:solidFill>
            </a:endParaRP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25329"/>
          <a:stretch/>
        </p:blipFill>
        <p:spPr>
          <a:xfrm>
            <a:off x="0" y="5542670"/>
            <a:ext cx="9144000" cy="131586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16632"/>
            <a:ext cx="4824536" cy="1263772"/>
          </a:xfrm>
          <a:prstGeom prst="rect">
            <a:avLst/>
          </a:prstGeom>
        </p:spPr>
      </p:pic>
    </p:spTree>
    <p:extLst>
      <p:ext uri="{BB962C8B-B14F-4D97-AF65-F5344CB8AC3E}">
        <p14:creationId xmlns:p14="http://schemas.microsoft.com/office/powerpoint/2010/main" val="2513900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73832"/>
            <a:ext cx="8229600" cy="1143000"/>
          </a:xfrm>
        </p:spPr>
        <p:txBody>
          <a:bodyPr>
            <a:noAutofit/>
          </a:bodyPr>
          <a:lstStyle/>
          <a:p>
            <a:r>
              <a:rPr lang="fr-FR" sz="3200" b="1" dirty="0" smtClean="0"/>
              <a:t>Un questionnaire de personnalité </a:t>
            </a:r>
            <a:br>
              <a:rPr lang="fr-FR" sz="3200" b="1" dirty="0" smtClean="0"/>
            </a:br>
            <a:r>
              <a:rPr lang="fr-FR" sz="3200" b="1" dirty="0" smtClean="0"/>
              <a:t>plus fiable et plus adaptable</a:t>
            </a:r>
            <a:endParaRPr lang="fr-FR" sz="3200" b="1"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r="66544"/>
          <a:stretch/>
        </p:blipFill>
        <p:spPr>
          <a:xfrm>
            <a:off x="5631420" y="1784500"/>
            <a:ext cx="2973028" cy="3516708"/>
          </a:xfrm>
          <a:prstGeom prst="rect">
            <a:avLst/>
          </a:prstGeom>
        </p:spPr>
      </p:pic>
      <p:sp>
        <p:nvSpPr>
          <p:cNvPr id="5" name="ZoneTexte 4"/>
          <p:cNvSpPr txBox="1"/>
          <p:nvPr/>
        </p:nvSpPr>
        <p:spPr>
          <a:xfrm>
            <a:off x="251520" y="2375009"/>
            <a:ext cx="5112568" cy="2062103"/>
          </a:xfrm>
          <a:prstGeom prst="rect">
            <a:avLst/>
          </a:prstGeom>
          <a:noFill/>
        </p:spPr>
        <p:txBody>
          <a:bodyPr wrap="square" rtlCol="0">
            <a:spAutoFit/>
          </a:bodyPr>
          <a:lstStyle/>
          <a:p>
            <a:pPr algn="just"/>
            <a:r>
              <a:rPr lang="fr-FR" sz="3200" dirty="0" smtClean="0"/>
              <a:t>Composé de 4 questionnaires</a:t>
            </a:r>
          </a:p>
          <a:p>
            <a:pPr algn="just"/>
            <a:r>
              <a:rPr lang="fr-FR" sz="3200" dirty="0" smtClean="0"/>
              <a:t>Afin de déterminer la personnalité et les aptitudes managériales</a:t>
            </a:r>
            <a:endParaRPr lang="fr-FR" sz="3200" dirty="0"/>
          </a:p>
        </p:txBody>
      </p:sp>
      <p:sp>
        <p:nvSpPr>
          <p:cNvPr id="6" name="Titre 1"/>
          <p:cNvSpPr txBox="1">
            <a:spLocks/>
          </p:cNvSpPr>
          <p:nvPr/>
        </p:nvSpPr>
        <p:spPr>
          <a:xfrm>
            <a:off x="-13058" y="260648"/>
            <a:ext cx="9157058" cy="646331"/>
          </a:xfrm>
          <a:prstGeom prst="rect">
            <a:avLst/>
          </a:prstGeom>
          <a:solidFill>
            <a:srgbClr val="FFC000"/>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smtClean="0">
                <a:solidFill>
                  <a:schemeClr val="bg1"/>
                </a:solidFill>
                <a:latin typeface="+mn-lt"/>
                <a:ea typeface="+mn-ea"/>
                <a:cs typeface="+mn-cs"/>
              </a:rPr>
              <a:t>          Résultat de l’optimisation du SOI TC</a:t>
            </a:r>
            <a:endParaRPr lang="fr-FR" sz="3600" b="1" dirty="0">
              <a:solidFill>
                <a:schemeClr val="bg1"/>
              </a:solidFill>
              <a:latin typeface="+mn-lt"/>
              <a:ea typeface="+mn-ea"/>
              <a:cs typeface="+mn-cs"/>
            </a:endParaRPr>
          </a:p>
        </p:txBody>
      </p:sp>
      <p:sp>
        <p:nvSpPr>
          <p:cNvPr id="10" name="ZoneTexte 9"/>
          <p:cNvSpPr txBox="1"/>
          <p:nvPr/>
        </p:nvSpPr>
        <p:spPr>
          <a:xfrm>
            <a:off x="400334" y="5099700"/>
            <a:ext cx="8204114" cy="1569660"/>
          </a:xfrm>
          <a:prstGeom prst="rect">
            <a:avLst/>
          </a:prstGeom>
          <a:noFill/>
        </p:spPr>
        <p:txBody>
          <a:bodyPr wrap="square" rtlCol="0">
            <a:spAutoFit/>
          </a:bodyPr>
          <a:lstStyle/>
          <a:p>
            <a:pPr algn="just"/>
            <a:r>
              <a:rPr lang="fr-FR" sz="3200" dirty="0" smtClean="0"/>
              <a:t>Possibilité de ne faire passer qu’un seul des questionnaires, ou tous afin de déterminer le métier type</a:t>
            </a:r>
            <a:endParaRPr lang="fr-FR" sz="3200"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27" y="262389"/>
            <a:ext cx="692696" cy="692696"/>
          </a:xfrm>
          <a:prstGeom prst="rect">
            <a:avLst/>
          </a:prstGeom>
        </p:spPr>
      </p:pic>
    </p:spTree>
    <p:extLst>
      <p:ext uri="{BB962C8B-B14F-4D97-AF65-F5344CB8AC3E}">
        <p14:creationId xmlns:p14="http://schemas.microsoft.com/office/powerpoint/2010/main" val="227831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73832"/>
            <a:ext cx="8229600" cy="782960"/>
          </a:xfrm>
        </p:spPr>
        <p:txBody>
          <a:bodyPr>
            <a:noAutofit/>
          </a:bodyPr>
          <a:lstStyle/>
          <a:p>
            <a:r>
              <a:rPr lang="fr-FR" sz="3200" b="1" dirty="0" smtClean="0"/>
              <a:t>Exemples / Témoignages</a:t>
            </a:r>
            <a:endParaRPr lang="fr-FR" sz="3200" b="1"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r="66544"/>
          <a:stretch/>
        </p:blipFill>
        <p:spPr>
          <a:xfrm>
            <a:off x="6516216" y="1340768"/>
            <a:ext cx="2448272" cy="2895989"/>
          </a:xfrm>
          <a:prstGeom prst="rect">
            <a:avLst/>
          </a:prstGeom>
        </p:spPr>
      </p:pic>
      <p:sp>
        <p:nvSpPr>
          <p:cNvPr id="5" name="ZoneTexte 4"/>
          <p:cNvSpPr txBox="1"/>
          <p:nvPr/>
        </p:nvSpPr>
        <p:spPr>
          <a:xfrm>
            <a:off x="-36512" y="1412776"/>
            <a:ext cx="6408712" cy="923330"/>
          </a:xfrm>
          <a:prstGeom prst="rect">
            <a:avLst/>
          </a:prstGeom>
          <a:noFill/>
        </p:spPr>
        <p:txBody>
          <a:bodyPr wrap="square" rtlCol="0">
            <a:spAutoFit/>
          </a:bodyPr>
          <a:lstStyle/>
          <a:p>
            <a:pPr algn="just"/>
            <a:r>
              <a:rPr lang="fr-FR" i="1" dirty="0" smtClean="0"/>
              <a:t>« Lorsque je recrute en interne un agent, sur un poste d’encadrement, par exemple suite à promotion interne, j’utilise le dernier questionnaire uniquement. Cela me suffit amplement ».</a:t>
            </a:r>
            <a:endParaRPr lang="fr-FR" i="1" dirty="0"/>
          </a:p>
        </p:txBody>
      </p:sp>
      <p:sp>
        <p:nvSpPr>
          <p:cNvPr id="6" name="Titre 1"/>
          <p:cNvSpPr txBox="1">
            <a:spLocks/>
          </p:cNvSpPr>
          <p:nvPr/>
        </p:nvSpPr>
        <p:spPr>
          <a:xfrm>
            <a:off x="-13058" y="260648"/>
            <a:ext cx="9157058" cy="646331"/>
          </a:xfrm>
          <a:prstGeom prst="rect">
            <a:avLst/>
          </a:prstGeom>
          <a:solidFill>
            <a:srgbClr val="FFC000"/>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smtClean="0">
                <a:solidFill>
                  <a:schemeClr val="bg1"/>
                </a:solidFill>
                <a:latin typeface="+mn-lt"/>
                <a:ea typeface="+mn-ea"/>
                <a:cs typeface="+mn-cs"/>
              </a:rPr>
              <a:t>          Le questionnaire de personnalité</a:t>
            </a:r>
            <a:endParaRPr lang="fr-FR" sz="3600" b="1" dirty="0">
              <a:solidFill>
                <a:schemeClr val="bg1"/>
              </a:solidFill>
              <a:latin typeface="+mn-lt"/>
              <a:ea typeface="+mn-ea"/>
              <a:cs typeface="+mn-cs"/>
            </a:endParaRPr>
          </a:p>
        </p:txBody>
      </p:sp>
      <p:sp>
        <p:nvSpPr>
          <p:cNvPr id="11" name="ZoneTexte 10"/>
          <p:cNvSpPr txBox="1"/>
          <p:nvPr/>
        </p:nvSpPr>
        <p:spPr>
          <a:xfrm>
            <a:off x="35496" y="2348880"/>
            <a:ext cx="6336704" cy="1754326"/>
          </a:xfrm>
          <a:prstGeom prst="rect">
            <a:avLst/>
          </a:prstGeom>
          <a:noFill/>
        </p:spPr>
        <p:txBody>
          <a:bodyPr wrap="square" rtlCol="0">
            <a:spAutoFit/>
          </a:bodyPr>
          <a:lstStyle/>
          <a:p>
            <a:pPr algn="just"/>
            <a:r>
              <a:rPr lang="fr-FR" i="1" dirty="0" smtClean="0">
                <a:solidFill>
                  <a:schemeClr val="bg2">
                    <a:lumMod val="25000"/>
                  </a:schemeClr>
                </a:solidFill>
              </a:rPr>
              <a:t>« Je reçois des jeunes, et des moins jeunes d’ailleurs, afin de les aider à trouver une voie professionnelle qui convienne. Si je trouve que ce questionnaire n’est pas adapté pour des personnes en grandes difficultés (les questionnaires imposent une maitrise suffisante du français) je le trouve en revanche très efficace et véritablement fiable dans la détermination du métier type ». </a:t>
            </a:r>
            <a:endParaRPr lang="fr-FR" i="1" dirty="0">
              <a:solidFill>
                <a:schemeClr val="bg2">
                  <a:lumMod val="25000"/>
                </a:schemeClr>
              </a:solidFill>
            </a:endParaRPr>
          </a:p>
        </p:txBody>
      </p:sp>
      <p:sp>
        <p:nvSpPr>
          <p:cNvPr id="12" name="ZoneTexte 11"/>
          <p:cNvSpPr txBox="1"/>
          <p:nvPr/>
        </p:nvSpPr>
        <p:spPr>
          <a:xfrm>
            <a:off x="35496" y="4172887"/>
            <a:ext cx="8928992" cy="1200329"/>
          </a:xfrm>
          <a:prstGeom prst="rect">
            <a:avLst/>
          </a:prstGeom>
          <a:noFill/>
        </p:spPr>
        <p:txBody>
          <a:bodyPr wrap="square" rtlCol="0">
            <a:spAutoFit/>
          </a:bodyPr>
          <a:lstStyle/>
          <a:p>
            <a:pPr algn="just"/>
            <a:r>
              <a:rPr lang="fr-FR" i="1" dirty="0" smtClean="0"/>
              <a:t>« Je suis responsable emploi – compétences. Dans ma commune certains agents me sont envoyés par la médecine professionnelle afin que je trouve une solution pérenne de reclassement ou d’adaptation du poste. J’utilise alors tout le SOI TC et je m’en sers comme support pour mes échanges lors des entretiens que je réalise »</a:t>
            </a:r>
            <a:endParaRPr lang="fr-FR" i="1" dirty="0"/>
          </a:p>
        </p:txBody>
      </p:sp>
      <p:sp>
        <p:nvSpPr>
          <p:cNvPr id="13" name="ZoneTexte 12"/>
          <p:cNvSpPr txBox="1"/>
          <p:nvPr/>
        </p:nvSpPr>
        <p:spPr>
          <a:xfrm>
            <a:off x="35496" y="5373216"/>
            <a:ext cx="8928992" cy="1477328"/>
          </a:xfrm>
          <a:prstGeom prst="rect">
            <a:avLst/>
          </a:prstGeom>
          <a:noFill/>
        </p:spPr>
        <p:txBody>
          <a:bodyPr wrap="square" rtlCol="0">
            <a:spAutoFit/>
          </a:bodyPr>
          <a:lstStyle>
            <a:defPPr>
              <a:defRPr lang="fr-FR"/>
            </a:defPPr>
            <a:lvl1pPr algn="just">
              <a:defRPr i="1">
                <a:solidFill>
                  <a:schemeClr val="bg2">
                    <a:lumMod val="25000"/>
                  </a:schemeClr>
                </a:solidFill>
              </a:defRPr>
            </a:lvl1pPr>
          </a:lstStyle>
          <a:p>
            <a:r>
              <a:rPr lang="fr-FR" dirty="0"/>
              <a:t>« Nous utilisons depuis un peu plus d’un an maintenant le SOI TC. En ce qui me concerne je me trouve plus en affinité avec le questionnaire sur les intelligences multiples. Sa représentation en 4 types d’intelligence et la notion de dominances cérébrales </a:t>
            </a:r>
            <a:r>
              <a:rPr lang="fr-FR" dirty="0" smtClean="0"/>
              <a:t>me sont </a:t>
            </a:r>
            <a:r>
              <a:rPr lang="fr-FR" dirty="0"/>
              <a:t>très utiles, puisque j’ai la même grille en tête quand je suis en entretien. Du coup il y a une vraie complémentarité entre le questionnaire et mes entretiens ».</a:t>
            </a: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27" y="262389"/>
            <a:ext cx="692696" cy="692696"/>
          </a:xfrm>
          <a:prstGeom prst="rect">
            <a:avLst/>
          </a:prstGeom>
        </p:spPr>
      </p:pic>
    </p:spTree>
    <p:extLst>
      <p:ext uri="{BB962C8B-B14F-4D97-AF65-F5344CB8AC3E}">
        <p14:creationId xmlns:p14="http://schemas.microsoft.com/office/powerpoint/2010/main" val="110678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98935"/>
            <a:ext cx="9144000" cy="1470025"/>
          </a:xfrm>
          <a:solidFill>
            <a:schemeClr val="tx1"/>
          </a:solidFill>
        </p:spPr>
        <p:txBody>
          <a:bodyPr>
            <a:normAutofit/>
          </a:bodyPr>
          <a:lstStyle/>
          <a:p>
            <a:r>
              <a:rPr lang="fr-FR" sz="7200" b="1" dirty="0" smtClean="0">
                <a:solidFill>
                  <a:schemeClr val="bg1"/>
                </a:solidFill>
              </a:rPr>
              <a:t>Le SOI TC</a:t>
            </a:r>
            <a:endParaRPr lang="fr-FR" sz="7200" b="1" dirty="0">
              <a:solidFill>
                <a:schemeClr val="bg1"/>
              </a:solidFill>
            </a:endParaRPr>
          </a:p>
        </p:txBody>
      </p:sp>
      <p:sp>
        <p:nvSpPr>
          <p:cNvPr id="3" name="Sous-titre 2"/>
          <p:cNvSpPr>
            <a:spLocks noGrp="1"/>
          </p:cNvSpPr>
          <p:nvPr>
            <p:ph type="subTitle" idx="1"/>
          </p:nvPr>
        </p:nvSpPr>
        <p:spPr>
          <a:xfrm>
            <a:off x="251520" y="3212976"/>
            <a:ext cx="8712968" cy="2160240"/>
          </a:xfrm>
        </p:spPr>
        <p:txBody>
          <a:bodyPr>
            <a:normAutofit fontScale="70000" lnSpcReduction="20000"/>
          </a:bodyPr>
          <a:lstStyle/>
          <a:p>
            <a:r>
              <a:rPr lang="fr-FR" sz="2800" b="1" dirty="0">
                <a:solidFill>
                  <a:schemeClr val="bg1">
                    <a:lumMod val="85000"/>
                  </a:schemeClr>
                </a:solidFill>
              </a:rPr>
              <a:t>Un questionnaire de personnalité </a:t>
            </a:r>
          </a:p>
          <a:p>
            <a:endParaRPr lang="fr-FR" sz="1400" b="1" dirty="0" smtClean="0"/>
          </a:p>
          <a:p>
            <a:r>
              <a:rPr lang="fr-FR" sz="6300" b="1" dirty="0" smtClean="0"/>
              <a:t>un outil d’aide à l’orientation scolaire et professionnelle </a:t>
            </a:r>
          </a:p>
          <a:p>
            <a:endParaRPr lang="fr-FR" sz="1400" b="1" dirty="0" smtClean="0"/>
          </a:p>
          <a:p>
            <a:r>
              <a:rPr lang="fr-FR" sz="2800" b="1" dirty="0">
                <a:solidFill>
                  <a:schemeClr val="bg1">
                    <a:lumMod val="85000"/>
                  </a:schemeClr>
                </a:solidFill>
              </a:rPr>
              <a:t>et une plateforme d’aide au recrutement</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25329"/>
          <a:stretch/>
        </p:blipFill>
        <p:spPr>
          <a:xfrm>
            <a:off x="0" y="5542670"/>
            <a:ext cx="9144000" cy="131586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16632"/>
            <a:ext cx="4824536" cy="1263772"/>
          </a:xfrm>
          <a:prstGeom prst="rect">
            <a:avLst/>
          </a:prstGeom>
        </p:spPr>
      </p:pic>
    </p:spTree>
    <p:extLst>
      <p:ext uri="{BB962C8B-B14F-4D97-AF65-F5344CB8AC3E}">
        <p14:creationId xmlns:p14="http://schemas.microsoft.com/office/powerpoint/2010/main" val="3409853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843161"/>
            <a:ext cx="5022442" cy="6015638"/>
          </a:xfrm>
          <a:prstGeom prst="rect">
            <a:avLst/>
          </a:prstGeom>
        </p:spPr>
      </p:pic>
      <p:sp>
        <p:nvSpPr>
          <p:cNvPr id="18" name="ZoneTexte 17"/>
          <p:cNvSpPr txBox="1"/>
          <p:nvPr/>
        </p:nvSpPr>
        <p:spPr>
          <a:xfrm>
            <a:off x="-36512" y="262389"/>
            <a:ext cx="9180512" cy="646331"/>
          </a:xfrm>
          <a:prstGeom prst="rect">
            <a:avLst/>
          </a:prstGeom>
          <a:solidFill>
            <a:srgbClr val="FF0000"/>
          </a:solidFill>
        </p:spPr>
        <p:txBody>
          <a:bodyPr wrap="square" rtlCol="0">
            <a:spAutoFit/>
          </a:bodyPr>
          <a:lstStyle/>
          <a:p>
            <a:r>
              <a:rPr lang="fr-FR" sz="3600" b="1" dirty="0" smtClean="0">
                <a:solidFill>
                  <a:schemeClr val="bg1"/>
                </a:solidFill>
              </a:rPr>
              <a:t>	   Orientation</a:t>
            </a:r>
            <a:endParaRPr lang="fr-FR" sz="3600" b="1" dirty="0">
              <a:solidFill>
                <a:schemeClr val="bg1"/>
              </a:solidFill>
            </a:endParaRPr>
          </a:p>
        </p:txBody>
      </p:sp>
      <p:sp>
        <p:nvSpPr>
          <p:cNvPr id="19" name="ZoneTexte 18"/>
          <p:cNvSpPr txBox="1"/>
          <p:nvPr/>
        </p:nvSpPr>
        <p:spPr>
          <a:xfrm>
            <a:off x="5580112" y="3275692"/>
            <a:ext cx="3536776" cy="369332"/>
          </a:xfrm>
          <a:prstGeom prst="rect">
            <a:avLst/>
          </a:prstGeom>
          <a:noFill/>
        </p:spPr>
        <p:txBody>
          <a:bodyPr wrap="square" rtlCol="0">
            <a:spAutoFit/>
          </a:bodyPr>
          <a:lstStyle/>
          <a:p>
            <a:pPr algn="just"/>
            <a:r>
              <a:rPr lang="fr-FR" i="1" dirty="0" smtClean="0">
                <a:solidFill>
                  <a:schemeClr val="bg1">
                    <a:lumMod val="50000"/>
                  </a:schemeClr>
                </a:solidFill>
              </a:rPr>
              <a:t>3. Développement prévu en 2015</a:t>
            </a:r>
            <a:endParaRPr lang="fr-FR" i="1" dirty="0">
              <a:solidFill>
                <a:schemeClr val="bg1">
                  <a:lumMod val="50000"/>
                </a:schemeClr>
              </a:solidFill>
            </a:endParaRPr>
          </a:p>
        </p:txBody>
      </p:sp>
      <p:sp>
        <p:nvSpPr>
          <p:cNvPr id="20" name="ZoneTexte 19"/>
          <p:cNvSpPr txBox="1"/>
          <p:nvPr/>
        </p:nvSpPr>
        <p:spPr>
          <a:xfrm>
            <a:off x="5580112" y="4953942"/>
            <a:ext cx="3384376" cy="923330"/>
          </a:xfrm>
          <a:prstGeom prst="rect">
            <a:avLst/>
          </a:prstGeom>
          <a:noFill/>
        </p:spPr>
        <p:txBody>
          <a:bodyPr wrap="square" rtlCol="0">
            <a:spAutoFit/>
          </a:bodyPr>
          <a:lstStyle/>
          <a:p>
            <a:pPr algn="just"/>
            <a:r>
              <a:rPr lang="fr-FR" i="1" dirty="0" smtClean="0">
                <a:solidFill>
                  <a:schemeClr val="bg1">
                    <a:lumMod val="50000"/>
                  </a:schemeClr>
                </a:solidFill>
              </a:rPr>
              <a:t>5. Blog spécifique, chaine </a:t>
            </a:r>
            <a:r>
              <a:rPr lang="fr-FR" i="1" dirty="0" err="1">
                <a:solidFill>
                  <a:schemeClr val="bg1">
                    <a:lumMod val="50000"/>
                  </a:schemeClr>
                </a:solidFill>
              </a:rPr>
              <a:t>Y</a:t>
            </a:r>
            <a:r>
              <a:rPr lang="fr-FR" i="1" dirty="0" err="1" smtClean="0">
                <a:solidFill>
                  <a:schemeClr val="bg1">
                    <a:lumMod val="50000"/>
                  </a:schemeClr>
                </a:solidFill>
              </a:rPr>
              <a:t>outube</a:t>
            </a:r>
            <a:r>
              <a:rPr lang="fr-FR" i="1" dirty="0" smtClean="0">
                <a:solidFill>
                  <a:schemeClr val="bg1">
                    <a:lumMod val="50000"/>
                  </a:schemeClr>
                </a:solidFill>
              </a:rPr>
              <a:t> et entretiens de simulation avec un consultant formé</a:t>
            </a:r>
            <a:endParaRPr lang="fr-FR" i="1" dirty="0">
              <a:solidFill>
                <a:schemeClr val="bg1">
                  <a:lumMod val="50000"/>
                </a:schemeClr>
              </a:solidFill>
            </a:endParaRPr>
          </a:p>
        </p:txBody>
      </p:sp>
      <p:sp>
        <p:nvSpPr>
          <p:cNvPr id="21" name="ZoneTexte 20"/>
          <p:cNvSpPr txBox="1"/>
          <p:nvPr/>
        </p:nvSpPr>
        <p:spPr>
          <a:xfrm>
            <a:off x="5580112" y="6156012"/>
            <a:ext cx="3536776" cy="369332"/>
          </a:xfrm>
          <a:prstGeom prst="rect">
            <a:avLst/>
          </a:prstGeom>
          <a:noFill/>
        </p:spPr>
        <p:txBody>
          <a:bodyPr wrap="square" rtlCol="0">
            <a:spAutoFit/>
          </a:bodyPr>
          <a:lstStyle/>
          <a:p>
            <a:pPr algn="just"/>
            <a:r>
              <a:rPr lang="fr-FR" dirty="0" smtClean="0"/>
              <a:t>6. Plateforme  : page recrutement</a:t>
            </a:r>
            <a:endParaRPr lang="fr-FR" dirty="0"/>
          </a:p>
        </p:txBody>
      </p:sp>
      <p:sp>
        <p:nvSpPr>
          <p:cNvPr id="22" name="ZoneTexte 21"/>
          <p:cNvSpPr txBox="1"/>
          <p:nvPr/>
        </p:nvSpPr>
        <p:spPr>
          <a:xfrm>
            <a:off x="5586972" y="1412776"/>
            <a:ext cx="3536776" cy="369332"/>
          </a:xfrm>
          <a:prstGeom prst="rect">
            <a:avLst/>
          </a:prstGeom>
          <a:noFill/>
        </p:spPr>
        <p:txBody>
          <a:bodyPr wrap="square" rtlCol="0">
            <a:spAutoFit/>
          </a:bodyPr>
          <a:lstStyle/>
          <a:p>
            <a:pPr algn="just"/>
            <a:r>
              <a:rPr lang="fr-FR" dirty="0" smtClean="0"/>
              <a:t>1. Passation du Questionnaire</a:t>
            </a:r>
            <a:endParaRPr lang="fr-FR" dirty="0"/>
          </a:p>
        </p:txBody>
      </p:sp>
      <p:sp>
        <p:nvSpPr>
          <p:cNvPr id="23" name="ZoneTexte 22"/>
          <p:cNvSpPr txBox="1"/>
          <p:nvPr/>
        </p:nvSpPr>
        <p:spPr>
          <a:xfrm>
            <a:off x="5586972" y="2348880"/>
            <a:ext cx="3536776" cy="369332"/>
          </a:xfrm>
          <a:prstGeom prst="rect">
            <a:avLst/>
          </a:prstGeom>
          <a:noFill/>
        </p:spPr>
        <p:txBody>
          <a:bodyPr wrap="square" rtlCol="0">
            <a:spAutoFit/>
          </a:bodyPr>
          <a:lstStyle/>
          <a:p>
            <a:pPr algn="just"/>
            <a:r>
              <a:rPr lang="fr-FR" dirty="0" smtClean="0"/>
              <a:t>2. Plateforme : page orientation</a:t>
            </a:r>
            <a:endParaRPr lang="fr-FR" dirty="0"/>
          </a:p>
        </p:txBody>
      </p:sp>
      <p:sp>
        <p:nvSpPr>
          <p:cNvPr id="24" name="ZoneTexte 23"/>
          <p:cNvSpPr txBox="1"/>
          <p:nvPr/>
        </p:nvSpPr>
        <p:spPr>
          <a:xfrm>
            <a:off x="5580112" y="4005064"/>
            <a:ext cx="3536776" cy="646331"/>
          </a:xfrm>
          <a:prstGeom prst="rect">
            <a:avLst/>
          </a:prstGeom>
          <a:noFill/>
        </p:spPr>
        <p:txBody>
          <a:bodyPr wrap="square" rtlCol="0">
            <a:spAutoFit/>
          </a:bodyPr>
          <a:lstStyle/>
          <a:p>
            <a:pPr algn="just"/>
            <a:r>
              <a:rPr lang="fr-FR" i="1" dirty="0" smtClean="0">
                <a:solidFill>
                  <a:schemeClr val="bg1">
                    <a:lumMod val="50000"/>
                  </a:schemeClr>
                </a:solidFill>
              </a:rPr>
              <a:t>4. Entretien avec un consultant formé</a:t>
            </a:r>
            <a:endParaRPr lang="fr-FR" i="1" dirty="0">
              <a:solidFill>
                <a:schemeClr val="bg1">
                  <a:lumMod val="50000"/>
                </a:schemeClr>
              </a:solidFill>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27" y="262389"/>
            <a:ext cx="692696" cy="692696"/>
          </a:xfrm>
          <a:prstGeom prst="rect">
            <a:avLst/>
          </a:prstGeom>
        </p:spPr>
      </p:pic>
    </p:spTree>
    <p:extLst>
      <p:ext uri="{BB962C8B-B14F-4D97-AF65-F5344CB8AC3E}">
        <p14:creationId xmlns:p14="http://schemas.microsoft.com/office/powerpoint/2010/main" val="310448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98935"/>
            <a:ext cx="9144000" cy="1470025"/>
          </a:xfrm>
          <a:solidFill>
            <a:schemeClr val="tx1"/>
          </a:solidFill>
        </p:spPr>
        <p:txBody>
          <a:bodyPr>
            <a:normAutofit/>
          </a:bodyPr>
          <a:lstStyle/>
          <a:p>
            <a:r>
              <a:rPr lang="fr-FR" sz="7200" b="1" dirty="0" smtClean="0">
                <a:solidFill>
                  <a:schemeClr val="bg1"/>
                </a:solidFill>
              </a:rPr>
              <a:t>Le SOI TC</a:t>
            </a:r>
            <a:endParaRPr lang="fr-FR" sz="7200" b="1" dirty="0">
              <a:solidFill>
                <a:schemeClr val="bg1"/>
              </a:solidFill>
            </a:endParaRPr>
          </a:p>
        </p:txBody>
      </p:sp>
      <p:sp>
        <p:nvSpPr>
          <p:cNvPr id="3" name="Sous-titre 2"/>
          <p:cNvSpPr>
            <a:spLocks noGrp="1"/>
          </p:cNvSpPr>
          <p:nvPr>
            <p:ph type="subTitle" idx="1"/>
          </p:nvPr>
        </p:nvSpPr>
        <p:spPr>
          <a:xfrm>
            <a:off x="251520" y="3284984"/>
            <a:ext cx="8712968" cy="2160240"/>
          </a:xfrm>
        </p:spPr>
        <p:txBody>
          <a:bodyPr>
            <a:normAutofit fontScale="47500" lnSpcReduction="20000"/>
          </a:bodyPr>
          <a:lstStyle/>
          <a:p>
            <a:r>
              <a:rPr lang="fr-FR" sz="3600" b="1" dirty="0">
                <a:solidFill>
                  <a:schemeClr val="bg1">
                    <a:lumMod val="85000"/>
                  </a:schemeClr>
                </a:solidFill>
              </a:rPr>
              <a:t>Un questionnaire de personnalité </a:t>
            </a:r>
          </a:p>
          <a:p>
            <a:endParaRPr lang="fr-FR" sz="3600" b="1" dirty="0">
              <a:solidFill>
                <a:schemeClr val="bg1">
                  <a:lumMod val="85000"/>
                </a:schemeClr>
              </a:solidFill>
            </a:endParaRPr>
          </a:p>
          <a:p>
            <a:r>
              <a:rPr lang="fr-FR" sz="3600" b="1" dirty="0">
                <a:solidFill>
                  <a:schemeClr val="bg1">
                    <a:lumMod val="85000"/>
                  </a:schemeClr>
                </a:solidFill>
              </a:rPr>
              <a:t>un outil d’aide à l’orientation scolaire et professionnelle </a:t>
            </a:r>
          </a:p>
          <a:p>
            <a:endParaRPr lang="fr-FR" sz="1400" b="1" dirty="0" smtClean="0"/>
          </a:p>
          <a:p>
            <a:r>
              <a:rPr lang="fr-FR" sz="9300" b="1" dirty="0"/>
              <a:t>et une plateforme d’aide au recrutement</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25329"/>
          <a:stretch/>
        </p:blipFill>
        <p:spPr>
          <a:xfrm>
            <a:off x="0" y="5542670"/>
            <a:ext cx="9144000" cy="131586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16632"/>
            <a:ext cx="4824536" cy="1263772"/>
          </a:xfrm>
          <a:prstGeom prst="rect">
            <a:avLst/>
          </a:prstGeom>
        </p:spPr>
      </p:pic>
    </p:spTree>
    <p:extLst>
      <p:ext uri="{BB962C8B-B14F-4D97-AF65-F5344CB8AC3E}">
        <p14:creationId xmlns:p14="http://schemas.microsoft.com/office/powerpoint/2010/main" val="490272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00" y="2000524"/>
            <a:ext cx="8886496" cy="3516708"/>
          </a:xfrm>
          <a:prstGeom prst="rect">
            <a:avLst/>
          </a:prstGeom>
        </p:spPr>
      </p:pic>
      <p:sp>
        <p:nvSpPr>
          <p:cNvPr id="5" name="ZoneTexte 4"/>
          <p:cNvSpPr txBox="1"/>
          <p:nvPr/>
        </p:nvSpPr>
        <p:spPr>
          <a:xfrm>
            <a:off x="-36512" y="260648"/>
            <a:ext cx="9180512" cy="646331"/>
          </a:xfrm>
          <a:prstGeom prst="rect">
            <a:avLst/>
          </a:prstGeom>
          <a:solidFill>
            <a:srgbClr val="0070C0"/>
          </a:solidFill>
        </p:spPr>
        <p:txBody>
          <a:bodyPr wrap="square" rtlCol="0">
            <a:spAutoFit/>
          </a:bodyPr>
          <a:lstStyle/>
          <a:p>
            <a:r>
              <a:rPr lang="fr-FR" sz="3600" b="1" dirty="0" smtClean="0">
                <a:solidFill>
                  <a:schemeClr val="bg1"/>
                </a:solidFill>
              </a:rPr>
              <a:t>	   Recrutement</a:t>
            </a:r>
            <a:endParaRPr lang="fr-FR" sz="3600" b="1" dirty="0">
              <a:solidFill>
                <a:schemeClr val="bg1"/>
              </a:solidFill>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27" y="262389"/>
            <a:ext cx="692696" cy="692696"/>
          </a:xfrm>
          <a:prstGeom prst="rect">
            <a:avLst/>
          </a:prstGeom>
        </p:spPr>
      </p:pic>
    </p:spTree>
    <p:extLst>
      <p:ext uri="{BB962C8B-B14F-4D97-AF65-F5344CB8AC3E}">
        <p14:creationId xmlns:p14="http://schemas.microsoft.com/office/powerpoint/2010/main" val="323941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041606"/>
            <a:ext cx="7308444" cy="5771770"/>
          </a:xfrm>
          <a:prstGeom prst="rect">
            <a:avLst/>
          </a:prstGeom>
        </p:spPr>
      </p:pic>
      <p:sp>
        <p:nvSpPr>
          <p:cNvPr id="8" name="ZoneTexte 7"/>
          <p:cNvSpPr txBox="1"/>
          <p:nvPr/>
        </p:nvSpPr>
        <p:spPr>
          <a:xfrm>
            <a:off x="-36512" y="260648"/>
            <a:ext cx="9180512" cy="646331"/>
          </a:xfrm>
          <a:prstGeom prst="rect">
            <a:avLst/>
          </a:prstGeom>
          <a:solidFill>
            <a:srgbClr val="0070C0"/>
          </a:solidFill>
        </p:spPr>
        <p:txBody>
          <a:bodyPr wrap="square" rtlCol="0">
            <a:spAutoFit/>
          </a:bodyPr>
          <a:lstStyle/>
          <a:p>
            <a:r>
              <a:rPr lang="fr-FR" sz="3600" b="1" dirty="0" smtClean="0">
                <a:solidFill>
                  <a:schemeClr val="bg1"/>
                </a:solidFill>
              </a:rPr>
              <a:t>	   Recrutement</a:t>
            </a:r>
            <a:endParaRPr lang="fr-FR" sz="3600" b="1" dirty="0">
              <a:solidFill>
                <a:schemeClr val="bg1"/>
              </a:solidFill>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27" y="262389"/>
            <a:ext cx="692696" cy="692696"/>
          </a:xfrm>
          <a:prstGeom prst="rect">
            <a:avLst/>
          </a:prstGeom>
        </p:spPr>
      </p:pic>
    </p:spTree>
    <p:extLst>
      <p:ext uri="{BB962C8B-B14F-4D97-AF65-F5344CB8AC3E}">
        <p14:creationId xmlns:p14="http://schemas.microsoft.com/office/powerpoint/2010/main" val="3030952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98935"/>
            <a:ext cx="9144000" cy="1470025"/>
          </a:xfrm>
          <a:solidFill>
            <a:schemeClr val="tx1"/>
          </a:solidFill>
        </p:spPr>
        <p:txBody>
          <a:bodyPr>
            <a:normAutofit/>
          </a:bodyPr>
          <a:lstStyle/>
          <a:p>
            <a:r>
              <a:rPr lang="fr-FR" sz="7200" b="1" dirty="0" smtClean="0">
                <a:solidFill>
                  <a:schemeClr val="bg1"/>
                </a:solidFill>
              </a:rPr>
              <a:t>Le SOI TC</a:t>
            </a:r>
            <a:endParaRPr lang="fr-FR" sz="7200" b="1" dirty="0">
              <a:solidFill>
                <a:schemeClr val="bg1"/>
              </a:solidFill>
            </a:endParaRPr>
          </a:p>
        </p:txBody>
      </p:sp>
      <p:sp>
        <p:nvSpPr>
          <p:cNvPr id="3" name="Sous-titre 2"/>
          <p:cNvSpPr>
            <a:spLocks noGrp="1"/>
          </p:cNvSpPr>
          <p:nvPr>
            <p:ph type="subTitle" idx="1"/>
          </p:nvPr>
        </p:nvSpPr>
        <p:spPr>
          <a:xfrm>
            <a:off x="251520" y="3212976"/>
            <a:ext cx="8712968" cy="2160240"/>
          </a:xfrm>
        </p:spPr>
        <p:txBody>
          <a:bodyPr>
            <a:normAutofit/>
          </a:bodyPr>
          <a:lstStyle/>
          <a:p>
            <a:r>
              <a:rPr lang="fr-FR" sz="2800" b="1" dirty="0" smtClean="0"/>
              <a:t>Un questionnaire de personnalité </a:t>
            </a:r>
          </a:p>
          <a:p>
            <a:endParaRPr lang="fr-FR" sz="1400" b="1" dirty="0" smtClean="0"/>
          </a:p>
          <a:p>
            <a:r>
              <a:rPr lang="fr-FR" sz="2800" b="1" dirty="0" smtClean="0"/>
              <a:t>un outil d’aide à l’orientation scolaire et professionnelle </a:t>
            </a:r>
          </a:p>
          <a:p>
            <a:endParaRPr lang="fr-FR" sz="1400" b="1" dirty="0" smtClean="0"/>
          </a:p>
          <a:p>
            <a:r>
              <a:rPr lang="fr-FR" sz="2800" b="1" dirty="0" smtClean="0"/>
              <a:t>et une plateforme d’aide au recrutement</a:t>
            </a:r>
            <a:endParaRPr lang="fr-FR" sz="2800" b="1"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25329"/>
          <a:stretch/>
        </p:blipFill>
        <p:spPr>
          <a:xfrm>
            <a:off x="0" y="5542670"/>
            <a:ext cx="9144000" cy="131586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16632"/>
            <a:ext cx="4824536" cy="1263772"/>
          </a:xfrm>
          <a:prstGeom prst="rect">
            <a:avLst/>
          </a:prstGeom>
        </p:spPr>
      </p:pic>
    </p:spTree>
    <p:extLst>
      <p:ext uri="{BB962C8B-B14F-4D97-AF65-F5344CB8AC3E}">
        <p14:creationId xmlns:p14="http://schemas.microsoft.com/office/powerpoint/2010/main" val="4019214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1143000"/>
          </a:xfrm>
          <a:solidFill>
            <a:schemeClr val="tx1"/>
          </a:solidFill>
        </p:spPr>
        <p:txBody>
          <a:bodyPr/>
          <a:lstStyle/>
          <a:p>
            <a:r>
              <a:rPr lang="fr-FR" b="1" dirty="0" smtClean="0">
                <a:solidFill>
                  <a:schemeClr val="bg1"/>
                </a:solidFill>
              </a:rPr>
              <a:t>Le concepteur</a:t>
            </a:r>
            <a:endParaRPr lang="fr-FR" b="1" dirty="0">
              <a:solidFill>
                <a:schemeClr val="bg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349077"/>
            <a:ext cx="8943975" cy="5248275"/>
          </a:xfrm>
          <a:prstGeom prst="rect">
            <a:avLst/>
          </a:prstGeom>
        </p:spPr>
      </p:pic>
    </p:spTree>
    <p:extLst>
      <p:ext uri="{BB962C8B-B14F-4D97-AF65-F5344CB8AC3E}">
        <p14:creationId xmlns:p14="http://schemas.microsoft.com/office/powerpoint/2010/main" val="23965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3429000"/>
            <a:ext cx="9144000" cy="584775"/>
          </a:xfrm>
          <a:prstGeom prst="rect">
            <a:avLst/>
          </a:prstGeom>
          <a:solidFill>
            <a:schemeClr val="tx1"/>
          </a:solidFill>
        </p:spPr>
        <p:txBody>
          <a:bodyPr wrap="square" rtlCol="0">
            <a:spAutoFit/>
          </a:bodyPr>
          <a:lstStyle/>
          <a:p>
            <a:pPr algn="ctr"/>
            <a:r>
              <a:rPr lang="fr-FR" sz="3200" b="1" dirty="0" smtClean="0">
                <a:solidFill>
                  <a:schemeClr val="bg1"/>
                </a:solidFill>
              </a:rPr>
              <a:t>La formation de certification</a:t>
            </a:r>
            <a:endParaRPr lang="fr-FR" sz="3200" b="1" dirty="0">
              <a:solidFill>
                <a:schemeClr val="bg1"/>
              </a:solidFill>
            </a:endParaRPr>
          </a:p>
        </p:txBody>
      </p:sp>
      <p:sp>
        <p:nvSpPr>
          <p:cNvPr id="12" name="Rectangle 11"/>
          <p:cNvSpPr/>
          <p:nvPr/>
        </p:nvSpPr>
        <p:spPr>
          <a:xfrm>
            <a:off x="107504" y="4797152"/>
            <a:ext cx="4234814" cy="1477328"/>
          </a:xfrm>
          <a:prstGeom prst="rect">
            <a:avLst/>
          </a:prstGeom>
        </p:spPr>
        <p:txBody>
          <a:bodyPr wrap="none">
            <a:spAutoFit/>
          </a:bodyPr>
          <a:lstStyle/>
          <a:p>
            <a:pPr algn="ctr"/>
            <a:r>
              <a:rPr lang="fr-FR" b="1" dirty="0" smtClean="0"/>
              <a:t>Collectivités Territoriales</a:t>
            </a:r>
          </a:p>
          <a:p>
            <a:pPr algn="ctr"/>
            <a:endParaRPr lang="fr-FR" b="1" dirty="0" smtClean="0"/>
          </a:p>
          <a:p>
            <a:pPr marL="285750" indent="-285750">
              <a:buFont typeface="Arial" panose="020B0604020202020204" pitchFamily="34" charset="0"/>
              <a:buChar char="•"/>
            </a:pPr>
            <a:r>
              <a:rPr lang="fr-FR" dirty="0" smtClean="0"/>
              <a:t>7 à 8 jours de formation selon le profil</a:t>
            </a:r>
          </a:p>
          <a:p>
            <a:pPr marL="285750" indent="-285750">
              <a:buFont typeface="Arial" panose="020B0604020202020204" pitchFamily="34" charset="0"/>
              <a:buChar char="•"/>
            </a:pPr>
            <a:r>
              <a:rPr lang="fr-FR" dirty="0" smtClean="0"/>
              <a:t>Examen de certification (cas commenté)</a:t>
            </a:r>
          </a:p>
          <a:p>
            <a:pPr marL="285750" indent="-285750">
              <a:buFont typeface="Arial" panose="020B0604020202020204" pitchFamily="34" charset="0"/>
              <a:buChar char="•"/>
            </a:pPr>
            <a:r>
              <a:rPr lang="fr-FR" dirty="0" smtClean="0"/>
              <a:t>Conditions et tarifs sur le site Internet</a:t>
            </a:r>
            <a:endParaRPr lang="fr-FR" dirty="0"/>
          </a:p>
        </p:txBody>
      </p:sp>
      <p:sp>
        <p:nvSpPr>
          <p:cNvPr id="13" name="Rectangle 12"/>
          <p:cNvSpPr/>
          <p:nvPr/>
        </p:nvSpPr>
        <p:spPr>
          <a:xfrm>
            <a:off x="4860032" y="4797152"/>
            <a:ext cx="4234814" cy="1477328"/>
          </a:xfrm>
          <a:prstGeom prst="rect">
            <a:avLst/>
          </a:prstGeom>
        </p:spPr>
        <p:txBody>
          <a:bodyPr wrap="none">
            <a:spAutoFit/>
          </a:bodyPr>
          <a:lstStyle/>
          <a:p>
            <a:pPr algn="ctr"/>
            <a:r>
              <a:rPr lang="fr-FR" b="1" dirty="0" smtClean="0"/>
              <a:t>Cabinets</a:t>
            </a:r>
          </a:p>
          <a:p>
            <a:pPr algn="ctr"/>
            <a:endParaRPr lang="fr-FR" b="1" dirty="0" smtClean="0"/>
          </a:p>
          <a:p>
            <a:pPr marL="285750" indent="-285750">
              <a:buFont typeface="Arial" panose="020B0604020202020204" pitchFamily="34" charset="0"/>
              <a:buChar char="•"/>
            </a:pPr>
            <a:r>
              <a:rPr lang="fr-FR" dirty="0" smtClean="0"/>
              <a:t>8 jours de formation</a:t>
            </a:r>
          </a:p>
          <a:p>
            <a:pPr marL="285750" indent="-285750">
              <a:buFont typeface="Arial" panose="020B0604020202020204" pitchFamily="34" charset="0"/>
              <a:buChar char="•"/>
            </a:pPr>
            <a:r>
              <a:rPr lang="fr-FR" dirty="0" smtClean="0"/>
              <a:t>Examen de certification (cas commenté)</a:t>
            </a:r>
          </a:p>
          <a:p>
            <a:pPr marL="285750" indent="-285750">
              <a:buFont typeface="Arial" panose="020B0604020202020204" pitchFamily="34" charset="0"/>
              <a:buChar char="•"/>
            </a:pPr>
            <a:r>
              <a:rPr lang="fr-FR" dirty="0" smtClean="0"/>
              <a:t>Conditions et tarifs sur le site Internet</a:t>
            </a:r>
            <a:endParaRPr lang="fr-FR"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88640"/>
            <a:ext cx="8280920" cy="2729598"/>
          </a:xfrm>
          <a:prstGeom prst="rect">
            <a:avLst/>
          </a:prstGeom>
        </p:spPr>
      </p:pic>
    </p:spTree>
    <p:extLst>
      <p:ext uri="{BB962C8B-B14F-4D97-AF65-F5344CB8AC3E}">
        <p14:creationId xmlns:p14="http://schemas.microsoft.com/office/powerpoint/2010/main" val="655737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3212976"/>
            <a:ext cx="9144000" cy="584775"/>
          </a:xfrm>
          <a:prstGeom prst="rect">
            <a:avLst/>
          </a:prstGeom>
          <a:solidFill>
            <a:schemeClr val="tx1"/>
          </a:solidFill>
        </p:spPr>
        <p:txBody>
          <a:bodyPr wrap="square" rtlCol="0">
            <a:spAutoFit/>
          </a:bodyPr>
          <a:lstStyle/>
          <a:p>
            <a:pPr algn="ctr"/>
            <a:r>
              <a:rPr lang="fr-FR" sz="3200" b="1" dirty="0" smtClean="0">
                <a:solidFill>
                  <a:schemeClr val="bg1"/>
                </a:solidFill>
              </a:rPr>
              <a:t>Nous contacter :</a:t>
            </a:r>
            <a:endParaRPr lang="fr-FR" sz="3200" b="1" dirty="0">
              <a:solidFill>
                <a:schemeClr val="bg1"/>
              </a:solidFill>
            </a:endParaRPr>
          </a:p>
        </p:txBody>
      </p:sp>
      <p:sp>
        <p:nvSpPr>
          <p:cNvPr id="12" name="Rectangle 11"/>
          <p:cNvSpPr/>
          <p:nvPr/>
        </p:nvSpPr>
        <p:spPr>
          <a:xfrm>
            <a:off x="179512" y="4005064"/>
            <a:ext cx="4302406" cy="2862322"/>
          </a:xfrm>
          <a:prstGeom prst="rect">
            <a:avLst/>
          </a:prstGeom>
        </p:spPr>
        <p:txBody>
          <a:bodyPr wrap="square">
            <a:spAutoFit/>
          </a:bodyPr>
          <a:lstStyle/>
          <a:p>
            <a:pPr algn="ctr"/>
            <a:r>
              <a:rPr lang="fr-FR" b="1" dirty="0" smtClean="0"/>
              <a:t>Inscription / formation / Certification</a:t>
            </a:r>
          </a:p>
          <a:p>
            <a:endParaRPr lang="fr-FR" dirty="0" smtClean="0"/>
          </a:p>
          <a:p>
            <a:r>
              <a:rPr lang="fr-FR" dirty="0" smtClean="0"/>
              <a:t>SOI TC – SOI Conseil et Formation</a:t>
            </a:r>
          </a:p>
          <a:p>
            <a:r>
              <a:rPr lang="fr-FR" dirty="0" smtClean="0"/>
              <a:t>42, rue du champ de l’eau</a:t>
            </a:r>
          </a:p>
          <a:p>
            <a:r>
              <a:rPr lang="fr-FR" dirty="0" smtClean="0"/>
              <a:t>77580 Crécy-la-Chapelle</a:t>
            </a:r>
          </a:p>
          <a:p>
            <a:endParaRPr lang="fr-FR" dirty="0" smtClean="0"/>
          </a:p>
          <a:p>
            <a:r>
              <a:rPr lang="fr-FR" dirty="0" smtClean="0"/>
              <a:t>Tel </a:t>
            </a:r>
            <a:r>
              <a:rPr lang="fr-FR" dirty="0"/>
              <a:t>: 09 77 19 65 75</a:t>
            </a:r>
          </a:p>
          <a:p>
            <a:r>
              <a:rPr lang="fr-FR" dirty="0" smtClean="0"/>
              <a:t>Port </a:t>
            </a:r>
            <a:r>
              <a:rPr lang="fr-FR" dirty="0"/>
              <a:t>: 06 60 85 75 67</a:t>
            </a:r>
          </a:p>
          <a:p>
            <a:r>
              <a:rPr lang="fr-FR" dirty="0"/>
              <a:t>Fax : 09 72 31 23 79</a:t>
            </a:r>
          </a:p>
          <a:p>
            <a:r>
              <a:rPr lang="fr-FR" dirty="0" smtClean="0"/>
              <a:t>territoriale@soi-conseil.com</a:t>
            </a:r>
            <a:endParaRPr lang="fr-FR" dirty="0"/>
          </a:p>
        </p:txBody>
      </p:sp>
      <p:sp>
        <p:nvSpPr>
          <p:cNvPr id="13" name="Rectangle 12"/>
          <p:cNvSpPr/>
          <p:nvPr/>
        </p:nvSpPr>
        <p:spPr>
          <a:xfrm>
            <a:off x="5973215" y="4797152"/>
            <a:ext cx="2703241" cy="1200329"/>
          </a:xfrm>
          <a:prstGeom prst="rect">
            <a:avLst/>
          </a:prstGeom>
        </p:spPr>
        <p:txBody>
          <a:bodyPr wrap="none">
            <a:spAutoFit/>
          </a:bodyPr>
          <a:lstStyle/>
          <a:p>
            <a:pPr algn="ctr"/>
            <a:r>
              <a:rPr lang="fr-FR" b="1" dirty="0" smtClean="0"/>
              <a:t>Demande d’informations :</a:t>
            </a:r>
          </a:p>
          <a:p>
            <a:endParaRPr lang="fr-FR" dirty="0" smtClean="0">
              <a:hlinkClick r:id="rId2"/>
            </a:endParaRPr>
          </a:p>
          <a:p>
            <a:r>
              <a:rPr lang="fr-FR" dirty="0" smtClean="0">
                <a:hlinkClick r:id="rId2"/>
              </a:rPr>
              <a:t>www.soi-tc.fr</a:t>
            </a:r>
            <a:endParaRPr lang="fr-FR" dirty="0" smtClean="0"/>
          </a:p>
          <a:p>
            <a:r>
              <a:rPr lang="fr-FR" dirty="0" smtClean="0">
                <a:hlinkClick r:id="rId3"/>
              </a:rPr>
              <a:t>contact@soi-tc.fr</a:t>
            </a:r>
            <a:r>
              <a:rPr lang="fr-FR" dirty="0" smtClean="0"/>
              <a:t> </a:t>
            </a:r>
            <a:endParaRPr lang="fr-FR" dirty="0"/>
          </a:p>
        </p:txBody>
      </p: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88640"/>
            <a:ext cx="8280920" cy="2729598"/>
          </a:xfrm>
          <a:prstGeom prst="rect">
            <a:avLst/>
          </a:prstGeom>
        </p:spPr>
      </p:pic>
    </p:spTree>
    <p:extLst>
      <p:ext uri="{BB962C8B-B14F-4D97-AF65-F5344CB8AC3E}">
        <p14:creationId xmlns:p14="http://schemas.microsoft.com/office/powerpoint/2010/main" val="1673767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e 38"/>
          <p:cNvGrpSpPr/>
          <p:nvPr/>
        </p:nvGrpSpPr>
        <p:grpSpPr>
          <a:xfrm>
            <a:off x="827583" y="735087"/>
            <a:ext cx="8136905" cy="5070177"/>
            <a:chOff x="827583" y="735087"/>
            <a:chExt cx="8136905" cy="5070177"/>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462" y="1004664"/>
              <a:ext cx="4791075" cy="4800600"/>
            </a:xfrm>
            <a:prstGeom prst="rect">
              <a:avLst/>
            </a:prstGeom>
          </p:spPr>
        </p:pic>
        <p:cxnSp>
          <p:nvCxnSpPr>
            <p:cNvPr id="8" name="Connecteur en angle 7"/>
            <p:cNvCxnSpPr/>
            <p:nvPr/>
          </p:nvCxnSpPr>
          <p:spPr>
            <a:xfrm rot="10800000" flipV="1">
              <a:off x="1816520" y="4653136"/>
              <a:ext cx="1567346" cy="760730"/>
            </a:xfrm>
            <a:prstGeom prst="bentConnector3">
              <a:avLst/>
            </a:prstGeom>
            <a:ln w="19050">
              <a:solidFill>
                <a:schemeClr val="accent3">
                  <a:lumMod val="50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27583" y="5157192"/>
              <a:ext cx="1584176" cy="461665"/>
            </a:xfrm>
            <a:prstGeom prst="rect">
              <a:avLst/>
            </a:prstGeom>
            <a:noFill/>
          </p:spPr>
          <p:txBody>
            <a:bodyPr wrap="square" rtlCol="0">
              <a:spAutoFit/>
            </a:bodyPr>
            <a:lstStyle/>
            <a:p>
              <a:r>
                <a:rPr lang="fr-FR" sz="2400" b="1" dirty="0" smtClean="0">
                  <a:solidFill>
                    <a:schemeClr val="accent3">
                      <a:lumMod val="75000"/>
                    </a:schemeClr>
                  </a:solidFill>
                  <a:latin typeface="Palatino Linotype" panose="02040502050505030304" pitchFamily="18" charset="0"/>
                </a:rPr>
                <a:t>S</a:t>
              </a:r>
              <a:r>
                <a:rPr lang="fr-FR" sz="1600" b="1" dirty="0" smtClean="0">
                  <a:solidFill>
                    <a:schemeClr val="accent3">
                      <a:lumMod val="75000"/>
                    </a:schemeClr>
                  </a:solidFill>
                  <a:latin typeface="Palatino Linotype" panose="02040502050505030304" pitchFamily="18" charset="0"/>
                </a:rPr>
                <a:t>ystème</a:t>
              </a:r>
              <a:endParaRPr lang="fr-FR" sz="1600" b="1" dirty="0">
                <a:solidFill>
                  <a:schemeClr val="accent3">
                    <a:lumMod val="75000"/>
                  </a:schemeClr>
                </a:solidFill>
                <a:latin typeface="Palatino Linotype" panose="02040502050505030304" pitchFamily="18" charset="0"/>
              </a:endParaRPr>
            </a:p>
          </p:txBody>
        </p:sp>
        <p:sp>
          <p:nvSpPr>
            <p:cNvPr id="10" name="ZoneTexte 9"/>
            <p:cNvSpPr txBox="1"/>
            <p:nvPr/>
          </p:nvSpPr>
          <p:spPr>
            <a:xfrm>
              <a:off x="971601" y="2348880"/>
              <a:ext cx="2016224" cy="461665"/>
            </a:xfrm>
            <a:prstGeom prst="rect">
              <a:avLst/>
            </a:prstGeom>
            <a:noFill/>
          </p:spPr>
          <p:txBody>
            <a:bodyPr wrap="square" rtlCol="0">
              <a:spAutoFit/>
            </a:bodyPr>
            <a:lstStyle/>
            <a:p>
              <a:pPr algn="r"/>
              <a:r>
                <a:rPr lang="fr-FR" sz="1600" b="1" dirty="0" smtClean="0">
                  <a:solidFill>
                    <a:srgbClr val="0070C0"/>
                  </a:solidFill>
                  <a:latin typeface="Palatino Linotype" panose="02040502050505030304" pitchFamily="18" charset="0"/>
                </a:rPr>
                <a:t>Et d’</a:t>
              </a:r>
              <a:r>
                <a:rPr lang="fr-FR" sz="2400" b="1" dirty="0" smtClean="0">
                  <a:solidFill>
                    <a:srgbClr val="0070C0"/>
                  </a:solidFill>
                  <a:latin typeface="Palatino Linotype" panose="02040502050505030304" pitchFamily="18" charset="0"/>
                </a:rPr>
                <a:t>I</a:t>
              </a:r>
              <a:r>
                <a:rPr lang="fr-FR" sz="1600" b="1" dirty="0" smtClean="0">
                  <a:solidFill>
                    <a:srgbClr val="0070C0"/>
                  </a:solidFill>
                  <a:latin typeface="Palatino Linotype" panose="02040502050505030304" pitchFamily="18" charset="0"/>
                </a:rPr>
                <a:t>dentification</a:t>
              </a:r>
              <a:endParaRPr lang="fr-FR" sz="1600" b="1" dirty="0">
                <a:solidFill>
                  <a:srgbClr val="0070C0"/>
                </a:solidFill>
                <a:latin typeface="Palatino Linotype" panose="02040502050505030304" pitchFamily="18" charset="0"/>
              </a:endParaRPr>
            </a:p>
          </p:txBody>
        </p:sp>
        <p:cxnSp>
          <p:nvCxnSpPr>
            <p:cNvPr id="11" name="Connecteur en angle 10"/>
            <p:cNvCxnSpPr/>
            <p:nvPr/>
          </p:nvCxnSpPr>
          <p:spPr>
            <a:xfrm>
              <a:off x="3482242" y="1004664"/>
              <a:ext cx="945742" cy="408112"/>
            </a:xfrm>
            <a:prstGeom prst="bentConnector3">
              <a:avLst/>
            </a:prstGeom>
            <a:ln w="19050">
              <a:solidFill>
                <a:srgbClr val="7030A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2" name="Connecteur en angle 11"/>
            <p:cNvCxnSpPr/>
            <p:nvPr/>
          </p:nvCxnSpPr>
          <p:spPr>
            <a:xfrm rot="10800000">
              <a:off x="2915817" y="2636912"/>
              <a:ext cx="1027386" cy="317276"/>
            </a:xfrm>
            <a:prstGeom prst="bentConnector3">
              <a:avLst>
                <a:gd name="adj1" fmla="val 68598"/>
              </a:avLst>
            </a:prstGeom>
            <a:ln w="19050">
              <a:solidFill>
                <a:srgbClr val="0070C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ngle 12"/>
            <p:cNvCxnSpPr/>
            <p:nvPr/>
          </p:nvCxnSpPr>
          <p:spPr>
            <a:xfrm flipV="1">
              <a:off x="5580112" y="3501008"/>
              <a:ext cx="1800200" cy="184666"/>
            </a:xfrm>
            <a:prstGeom prst="bentConnector3">
              <a:avLst>
                <a:gd name="adj1" fmla="val 50000"/>
              </a:avLst>
            </a:prstGeom>
            <a:ln w="1905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4" name="Connecteur en angle 13"/>
            <p:cNvCxnSpPr/>
            <p:nvPr/>
          </p:nvCxnSpPr>
          <p:spPr>
            <a:xfrm flipV="1">
              <a:off x="4973180" y="1916832"/>
              <a:ext cx="822956" cy="298465"/>
            </a:xfrm>
            <a:prstGeom prst="bentConnector3">
              <a:avLst/>
            </a:prstGeom>
            <a:ln w="19050">
              <a:solidFill>
                <a:srgbClr val="FFC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380312" y="3255367"/>
              <a:ext cx="1584176" cy="461665"/>
            </a:xfrm>
            <a:prstGeom prst="rect">
              <a:avLst/>
            </a:prstGeom>
            <a:noFill/>
          </p:spPr>
          <p:txBody>
            <a:bodyPr wrap="square" rtlCol="0">
              <a:spAutoFit/>
            </a:bodyPr>
            <a:lstStyle/>
            <a:p>
              <a:pPr algn="r"/>
              <a:r>
                <a:rPr lang="fr-FR" sz="1600" b="1" dirty="0" smtClean="0">
                  <a:solidFill>
                    <a:srgbClr val="FF0000"/>
                  </a:solidFill>
                  <a:latin typeface="Palatino Linotype" panose="02040502050505030304" pitchFamily="18" charset="0"/>
                </a:rPr>
                <a:t>d’</a:t>
              </a:r>
              <a:r>
                <a:rPr lang="fr-FR" sz="2400" b="1" dirty="0" smtClean="0">
                  <a:solidFill>
                    <a:srgbClr val="FF0000"/>
                  </a:solidFill>
                  <a:latin typeface="Palatino Linotype" panose="02040502050505030304" pitchFamily="18" charset="0"/>
                </a:rPr>
                <a:t>O</a:t>
              </a:r>
              <a:r>
                <a:rPr lang="fr-FR" sz="1600" b="1" dirty="0" smtClean="0">
                  <a:solidFill>
                    <a:srgbClr val="FF0000"/>
                  </a:solidFill>
                  <a:latin typeface="Palatino Linotype" panose="02040502050505030304" pitchFamily="18" charset="0"/>
                </a:rPr>
                <a:t>rientation</a:t>
              </a:r>
              <a:endParaRPr lang="fr-FR" sz="1600" b="1" dirty="0">
                <a:solidFill>
                  <a:srgbClr val="FF0000"/>
                </a:solidFill>
                <a:latin typeface="Palatino Linotype" panose="02040502050505030304" pitchFamily="18" charset="0"/>
              </a:endParaRPr>
            </a:p>
          </p:txBody>
        </p:sp>
        <p:sp>
          <p:nvSpPr>
            <p:cNvPr id="25" name="ZoneTexte 24"/>
            <p:cNvSpPr txBox="1"/>
            <p:nvPr/>
          </p:nvSpPr>
          <p:spPr>
            <a:xfrm>
              <a:off x="5757782" y="1628800"/>
              <a:ext cx="1910562" cy="461665"/>
            </a:xfrm>
            <a:prstGeom prst="rect">
              <a:avLst/>
            </a:prstGeom>
            <a:noFill/>
          </p:spPr>
          <p:txBody>
            <a:bodyPr wrap="square" rtlCol="0">
              <a:spAutoFit/>
            </a:bodyPr>
            <a:lstStyle/>
            <a:p>
              <a:r>
                <a:rPr lang="fr-FR" sz="1600" b="1" dirty="0">
                  <a:solidFill>
                    <a:srgbClr val="FFC000"/>
                  </a:solidFill>
                  <a:latin typeface="Palatino Linotype" panose="02040502050505030304" pitchFamily="18" charset="0"/>
                </a:rPr>
                <a:t>p</a:t>
              </a:r>
              <a:r>
                <a:rPr lang="fr-FR" sz="1600" b="1" dirty="0" smtClean="0">
                  <a:solidFill>
                    <a:srgbClr val="FFC000"/>
                  </a:solidFill>
                  <a:latin typeface="Palatino Linotype" panose="02040502050505030304" pitchFamily="18" charset="0"/>
                </a:rPr>
                <a:t>ar la </a:t>
              </a:r>
              <a:r>
                <a:rPr lang="fr-FR" sz="2400" b="1" dirty="0" smtClean="0">
                  <a:solidFill>
                    <a:srgbClr val="FFC000"/>
                  </a:solidFill>
                  <a:latin typeface="Palatino Linotype" panose="02040502050505030304" pitchFamily="18" charset="0"/>
                </a:rPr>
                <a:t>T</a:t>
              </a:r>
              <a:r>
                <a:rPr lang="fr-FR" sz="1600" b="1" dirty="0" smtClean="0">
                  <a:solidFill>
                    <a:srgbClr val="FFC000"/>
                  </a:solidFill>
                  <a:latin typeface="Palatino Linotype" panose="02040502050505030304" pitchFamily="18" charset="0"/>
                </a:rPr>
                <a:t>ypologie</a:t>
              </a:r>
              <a:endParaRPr lang="fr-FR" sz="1600" b="1" dirty="0">
                <a:solidFill>
                  <a:srgbClr val="FFC000"/>
                </a:solidFill>
                <a:latin typeface="Palatino Linotype" panose="02040502050505030304" pitchFamily="18" charset="0"/>
              </a:endParaRPr>
            </a:p>
          </p:txBody>
        </p:sp>
        <p:sp>
          <p:nvSpPr>
            <p:cNvPr id="26" name="ZoneTexte 25"/>
            <p:cNvSpPr txBox="1"/>
            <p:nvPr/>
          </p:nvSpPr>
          <p:spPr>
            <a:xfrm>
              <a:off x="1816519" y="735087"/>
              <a:ext cx="1584176" cy="461665"/>
            </a:xfrm>
            <a:prstGeom prst="rect">
              <a:avLst/>
            </a:prstGeom>
            <a:noFill/>
          </p:spPr>
          <p:txBody>
            <a:bodyPr wrap="square" rtlCol="0">
              <a:spAutoFit/>
            </a:bodyPr>
            <a:lstStyle/>
            <a:p>
              <a:pPr algn="r"/>
              <a:r>
                <a:rPr lang="fr-FR" sz="2400" b="1" dirty="0" smtClean="0">
                  <a:solidFill>
                    <a:srgbClr val="7030A0"/>
                  </a:solidFill>
                  <a:latin typeface="Palatino Linotype" panose="02040502050505030304" pitchFamily="18" charset="0"/>
                </a:rPr>
                <a:t>C</a:t>
              </a:r>
              <a:r>
                <a:rPr lang="fr-FR" sz="1600" b="1" dirty="0" smtClean="0">
                  <a:solidFill>
                    <a:srgbClr val="7030A0"/>
                  </a:solidFill>
                  <a:latin typeface="Palatino Linotype" panose="02040502050505030304" pitchFamily="18" charset="0"/>
                </a:rPr>
                <a:t>roisée</a:t>
              </a:r>
              <a:endParaRPr lang="fr-FR" sz="1600" b="1" dirty="0">
                <a:solidFill>
                  <a:srgbClr val="7030A0"/>
                </a:solidFill>
                <a:latin typeface="Palatino Linotype" panose="02040502050505030304" pitchFamily="18" charset="0"/>
              </a:endParaRPr>
            </a:p>
          </p:txBody>
        </p:sp>
      </p:grpSp>
    </p:spTree>
    <p:extLst>
      <p:ext uri="{BB962C8B-B14F-4D97-AF65-F5344CB8AC3E}">
        <p14:creationId xmlns:p14="http://schemas.microsoft.com/office/powerpoint/2010/main" val="1262882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921896" y="4581128"/>
            <a:ext cx="2307130" cy="15841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332482" y="4581128"/>
            <a:ext cx="2307130" cy="15841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68186" y="4581128"/>
            <a:ext cx="2307130" cy="15841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937278" y="2132856"/>
            <a:ext cx="2307130" cy="158417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347864" y="2132856"/>
            <a:ext cx="2307130" cy="158417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83568" y="2132856"/>
            <a:ext cx="2307130" cy="15841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116632"/>
            <a:ext cx="9144000" cy="1143000"/>
          </a:xfrm>
          <a:solidFill>
            <a:schemeClr val="tx1"/>
          </a:solidFill>
        </p:spPr>
        <p:txBody>
          <a:bodyPr vert="horz" lIns="91440" tIns="45720" rIns="91440" bIns="45720" rtlCol="0" anchor="ctr">
            <a:normAutofit/>
          </a:bodyPr>
          <a:lstStyle/>
          <a:p>
            <a:r>
              <a:rPr lang="fr-FR" b="1" dirty="0">
                <a:solidFill>
                  <a:schemeClr val="bg1"/>
                </a:solidFill>
              </a:rPr>
              <a:t>Les avantages de notre solution</a:t>
            </a:r>
          </a:p>
        </p:txBody>
      </p:sp>
      <p:sp>
        <p:nvSpPr>
          <p:cNvPr id="3" name="Espace réservé du contenu 2"/>
          <p:cNvSpPr>
            <a:spLocks noGrp="1"/>
          </p:cNvSpPr>
          <p:nvPr>
            <p:ph idx="1"/>
          </p:nvPr>
        </p:nvSpPr>
        <p:spPr>
          <a:xfrm>
            <a:off x="6896" y="1340768"/>
            <a:ext cx="9102954" cy="640888"/>
          </a:xfrm>
        </p:spPr>
        <p:txBody>
          <a:bodyPr/>
          <a:lstStyle/>
          <a:p>
            <a:pPr marL="0" indent="0" algn="ctr">
              <a:buNone/>
            </a:pPr>
            <a:r>
              <a:rPr lang="fr-FR" dirty="0" smtClean="0"/>
              <a:t>Un outil intégré</a:t>
            </a:r>
          </a:p>
        </p:txBody>
      </p:sp>
      <p:sp>
        <p:nvSpPr>
          <p:cNvPr id="4" name="Espace réservé du contenu 2"/>
          <p:cNvSpPr txBox="1">
            <a:spLocks/>
          </p:cNvSpPr>
          <p:nvPr/>
        </p:nvSpPr>
        <p:spPr>
          <a:xfrm>
            <a:off x="683568" y="2215405"/>
            <a:ext cx="7560840" cy="17176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200" dirty="0" smtClean="0"/>
              <a:t>   Questionnaire                      Orientation                 Recrutement</a:t>
            </a:r>
          </a:p>
          <a:p>
            <a:pPr marL="0" indent="0">
              <a:buNone/>
            </a:pPr>
            <a:endParaRPr lang="fr-FR" sz="2200" dirty="0" smtClean="0"/>
          </a:p>
          <a:p>
            <a:pPr marL="0" indent="0">
              <a:buNone/>
            </a:pPr>
            <a:endParaRPr lang="fr-FR" sz="2200" dirty="0"/>
          </a:p>
          <a:p>
            <a:pPr marL="0" indent="0">
              <a:buNone/>
            </a:pPr>
            <a:endParaRPr lang="fr-FR" sz="2200" dirty="0" smtClean="0"/>
          </a:p>
          <a:p>
            <a:pPr marL="0" indent="0">
              <a:buNone/>
            </a:pPr>
            <a:endParaRPr lang="fr-FR" sz="2200" dirty="0"/>
          </a:p>
          <a:p>
            <a:pPr marL="0" indent="0">
              <a:buNone/>
            </a:pPr>
            <a:endParaRPr lang="fr-FR" sz="2200" dirty="0" smtClean="0"/>
          </a:p>
          <a:p>
            <a:endParaRPr lang="fr-FR" sz="2200" dirty="0"/>
          </a:p>
        </p:txBody>
      </p:sp>
      <p:sp>
        <p:nvSpPr>
          <p:cNvPr id="5" name="Rectangle 4"/>
          <p:cNvSpPr/>
          <p:nvPr/>
        </p:nvSpPr>
        <p:spPr>
          <a:xfrm>
            <a:off x="5921896" y="2690917"/>
            <a:ext cx="2286000" cy="954107"/>
          </a:xfrm>
          <a:prstGeom prst="rect">
            <a:avLst/>
          </a:prstGeom>
        </p:spPr>
        <p:txBody>
          <a:bodyPr wrap="square">
            <a:spAutoFit/>
          </a:bodyPr>
          <a:lstStyle/>
          <a:p>
            <a:pPr indent="-114300" algn="ctr"/>
            <a:r>
              <a:rPr lang="fr-FR" sz="1400" dirty="0" smtClean="0"/>
              <a:t>Publication d’annonces</a:t>
            </a:r>
          </a:p>
          <a:p>
            <a:pPr indent="-114300" algn="ctr"/>
            <a:r>
              <a:rPr lang="fr-FR" sz="1400" dirty="0" smtClean="0"/>
              <a:t>Gestion des candidatures</a:t>
            </a:r>
          </a:p>
          <a:p>
            <a:pPr indent="-114300" algn="ctr"/>
            <a:r>
              <a:rPr lang="fr-FR" sz="1400" dirty="0" smtClean="0"/>
              <a:t>Ressources Documentaires</a:t>
            </a:r>
          </a:p>
          <a:p>
            <a:pPr indent="-114300" algn="ctr"/>
            <a:r>
              <a:rPr lang="fr-FR" sz="1400" dirty="0" smtClean="0"/>
              <a:t>Aides à la décision</a:t>
            </a:r>
          </a:p>
        </p:txBody>
      </p:sp>
      <p:sp>
        <p:nvSpPr>
          <p:cNvPr id="6" name="Rectangle 5"/>
          <p:cNvSpPr/>
          <p:nvPr/>
        </p:nvSpPr>
        <p:spPr>
          <a:xfrm>
            <a:off x="3347864" y="2708920"/>
            <a:ext cx="2304256" cy="954107"/>
          </a:xfrm>
          <a:prstGeom prst="rect">
            <a:avLst/>
          </a:prstGeom>
        </p:spPr>
        <p:txBody>
          <a:bodyPr wrap="square">
            <a:spAutoFit/>
          </a:bodyPr>
          <a:lstStyle/>
          <a:p>
            <a:pPr indent="-114300" algn="ctr"/>
            <a:r>
              <a:rPr lang="fr-FR" sz="1400" dirty="0" smtClean="0"/>
              <a:t>Répertoire </a:t>
            </a:r>
          </a:p>
          <a:p>
            <a:pPr indent="-114300" algn="ctr"/>
            <a:r>
              <a:rPr lang="fr-FR" sz="1400" dirty="0" smtClean="0"/>
              <a:t>des métiers territoriaux</a:t>
            </a:r>
          </a:p>
          <a:p>
            <a:pPr indent="-114300" algn="ctr"/>
            <a:endParaRPr lang="fr-FR" sz="1400" dirty="0" smtClean="0"/>
          </a:p>
          <a:p>
            <a:pPr indent="-114300" algn="ctr"/>
            <a:r>
              <a:rPr lang="fr-FR" sz="1400" dirty="0" smtClean="0"/>
              <a:t>ROME du Pôle Emploi</a:t>
            </a:r>
          </a:p>
        </p:txBody>
      </p:sp>
      <p:sp>
        <p:nvSpPr>
          <p:cNvPr id="7" name="Rectangle 6"/>
          <p:cNvSpPr/>
          <p:nvPr/>
        </p:nvSpPr>
        <p:spPr>
          <a:xfrm>
            <a:off x="683568" y="2690917"/>
            <a:ext cx="2307130" cy="954107"/>
          </a:xfrm>
          <a:prstGeom prst="rect">
            <a:avLst/>
          </a:prstGeom>
        </p:spPr>
        <p:txBody>
          <a:bodyPr wrap="square">
            <a:spAutoFit/>
          </a:bodyPr>
          <a:lstStyle/>
          <a:p>
            <a:pPr algn="ctr"/>
            <a:r>
              <a:rPr lang="fr-FR" sz="1400" dirty="0" smtClean="0"/>
              <a:t>Fiable</a:t>
            </a:r>
          </a:p>
          <a:p>
            <a:pPr algn="ctr"/>
            <a:endParaRPr lang="fr-FR" sz="1400" dirty="0" smtClean="0"/>
          </a:p>
          <a:p>
            <a:pPr algn="ctr"/>
            <a:r>
              <a:rPr lang="fr-FR" sz="1400" dirty="0" smtClean="0"/>
              <a:t>Souple </a:t>
            </a:r>
          </a:p>
          <a:p>
            <a:pPr algn="ctr"/>
            <a:r>
              <a:rPr lang="fr-FR" sz="1400" dirty="0" smtClean="0"/>
              <a:t>(système de « briques »)</a:t>
            </a:r>
          </a:p>
        </p:txBody>
      </p:sp>
      <p:sp>
        <p:nvSpPr>
          <p:cNvPr id="11" name="Rectangle 10"/>
          <p:cNvSpPr/>
          <p:nvPr/>
        </p:nvSpPr>
        <p:spPr>
          <a:xfrm>
            <a:off x="179512" y="4005064"/>
            <a:ext cx="8964488" cy="584775"/>
          </a:xfrm>
          <a:prstGeom prst="rect">
            <a:avLst/>
          </a:prstGeom>
        </p:spPr>
        <p:txBody>
          <a:bodyPr wrap="square">
            <a:spAutoFit/>
          </a:bodyPr>
          <a:lstStyle/>
          <a:p>
            <a:pPr algn="ctr"/>
            <a:r>
              <a:rPr lang="fr-FR" sz="3200" dirty="0" smtClean="0"/>
              <a:t>Informatisé</a:t>
            </a:r>
            <a:endParaRPr lang="fr-FR" sz="3200" dirty="0"/>
          </a:p>
        </p:txBody>
      </p:sp>
      <p:sp>
        <p:nvSpPr>
          <p:cNvPr id="12" name="Rectangle 11"/>
          <p:cNvSpPr/>
          <p:nvPr/>
        </p:nvSpPr>
        <p:spPr>
          <a:xfrm>
            <a:off x="813387" y="5188550"/>
            <a:ext cx="7031027" cy="369332"/>
          </a:xfrm>
          <a:prstGeom prst="rect">
            <a:avLst/>
          </a:prstGeom>
        </p:spPr>
        <p:txBody>
          <a:bodyPr wrap="none">
            <a:spAutoFit/>
          </a:bodyPr>
          <a:lstStyle/>
          <a:p>
            <a:r>
              <a:rPr lang="fr-FR" dirty="0"/>
              <a:t> </a:t>
            </a:r>
            <a:r>
              <a:rPr lang="fr-FR" dirty="0" smtClean="0"/>
              <a:t>Passation facilitée  	  	 Exploitation rapide 	   Mode SAAS*</a:t>
            </a:r>
          </a:p>
        </p:txBody>
      </p:sp>
      <p:sp>
        <p:nvSpPr>
          <p:cNvPr id="13" name="Rectangle 12"/>
          <p:cNvSpPr/>
          <p:nvPr/>
        </p:nvSpPr>
        <p:spPr>
          <a:xfrm>
            <a:off x="3709397" y="6402814"/>
            <a:ext cx="5400453" cy="338554"/>
          </a:xfrm>
          <a:prstGeom prst="rect">
            <a:avLst/>
          </a:prstGeom>
        </p:spPr>
        <p:txBody>
          <a:bodyPr wrap="none">
            <a:spAutoFit/>
          </a:bodyPr>
          <a:lstStyle/>
          <a:p>
            <a:r>
              <a:rPr lang="fr-FR" sz="1600" i="1" dirty="0" smtClean="0"/>
              <a:t>* SAAS</a:t>
            </a:r>
            <a:r>
              <a:rPr lang="fr-FR" sz="1600" i="1" dirty="0"/>
              <a:t> </a:t>
            </a:r>
            <a:r>
              <a:rPr lang="fr-FR" sz="1600" i="1" dirty="0" smtClean="0"/>
              <a:t>: Service As A Software : plateforme adaptée, en </a:t>
            </a:r>
            <a:r>
              <a:rPr lang="fr-FR" sz="1600" i="1" dirty="0" err="1" smtClean="0"/>
              <a:t>fullweb</a:t>
            </a:r>
            <a:endParaRPr lang="fr-FR" sz="1600" i="1" dirty="0" smtClean="0"/>
          </a:p>
        </p:txBody>
      </p:sp>
    </p:spTree>
    <p:extLst>
      <p:ext uri="{BB962C8B-B14F-4D97-AF65-F5344CB8AC3E}">
        <p14:creationId xmlns:p14="http://schemas.microsoft.com/office/powerpoint/2010/main" val="144076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0" grpId="0" animBg="1"/>
      <p:bldP spid="9" grpId="0" animBg="1"/>
      <p:bldP spid="8" grpId="0" animBg="1"/>
      <p:bldP spid="4" grpId="0"/>
      <p:bldP spid="5" grpId="0"/>
      <p:bldP spid="6" grpId="0"/>
      <p:bldP spid="7"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462" y="1004664"/>
            <a:ext cx="4791075" cy="4800600"/>
          </a:xfrm>
          <a:prstGeom prst="rect">
            <a:avLst/>
          </a:prstGeom>
        </p:spPr>
      </p:pic>
      <p:cxnSp>
        <p:nvCxnSpPr>
          <p:cNvPr id="8" name="Connecteur en angle 7"/>
          <p:cNvCxnSpPr/>
          <p:nvPr/>
        </p:nvCxnSpPr>
        <p:spPr>
          <a:xfrm rot="10800000" flipV="1">
            <a:off x="1816520" y="4653136"/>
            <a:ext cx="1567346" cy="760730"/>
          </a:xfrm>
          <a:prstGeom prst="bentConnector3">
            <a:avLst/>
          </a:prstGeom>
          <a:ln w="19050">
            <a:solidFill>
              <a:schemeClr val="accent3">
                <a:lumMod val="50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27583" y="5157192"/>
            <a:ext cx="1584176" cy="461665"/>
          </a:xfrm>
          <a:prstGeom prst="rect">
            <a:avLst/>
          </a:prstGeom>
          <a:noFill/>
        </p:spPr>
        <p:txBody>
          <a:bodyPr wrap="square" rtlCol="0">
            <a:spAutoFit/>
          </a:bodyPr>
          <a:lstStyle/>
          <a:p>
            <a:r>
              <a:rPr lang="fr-FR" sz="2400" b="1" dirty="0" smtClean="0">
                <a:solidFill>
                  <a:schemeClr val="accent3">
                    <a:lumMod val="75000"/>
                  </a:schemeClr>
                </a:solidFill>
                <a:latin typeface="Palatino Linotype" panose="02040502050505030304" pitchFamily="18" charset="0"/>
              </a:rPr>
              <a:t>S</a:t>
            </a:r>
            <a:r>
              <a:rPr lang="fr-FR" sz="1600" b="1" dirty="0" smtClean="0">
                <a:solidFill>
                  <a:schemeClr val="accent3">
                    <a:lumMod val="75000"/>
                  </a:schemeClr>
                </a:solidFill>
                <a:latin typeface="Palatino Linotype" panose="02040502050505030304" pitchFamily="18" charset="0"/>
              </a:rPr>
              <a:t>ystème</a:t>
            </a:r>
            <a:endParaRPr lang="fr-FR" sz="1600" b="1" dirty="0">
              <a:solidFill>
                <a:schemeClr val="accent3">
                  <a:lumMod val="75000"/>
                </a:schemeClr>
              </a:solidFill>
              <a:latin typeface="Palatino Linotype" panose="02040502050505030304" pitchFamily="18" charset="0"/>
            </a:endParaRPr>
          </a:p>
        </p:txBody>
      </p:sp>
      <p:sp>
        <p:nvSpPr>
          <p:cNvPr id="10" name="ZoneTexte 9"/>
          <p:cNvSpPr txBox="1"/>
          <p:nvPr/>
        </p:nvSpPr>
        <p:spPr>
          <a:xfrm>
            <a:off x="971601" y="2348880"/>
            <a:ext cx="2016224" cy="461665"/>
          </a:xfrm>
          <a:prstGeom prst="rect">
            <a:avLst/>
          </a:prstGeom>
          <a:noFill/>
        </p:spPr>
        <p:txBody>
          <a:bodyPr wrap="square" rtlCol="0">
            <a:spAutoFit/>
          </a:bodyPr>
          <a:lstStyle/>
          <a:p>
            <a:pPr algn="r"/>
            <a:r>
              <a:rPr lang="fr-FR" sz="1600" b="1" dirty="0" smtClean="0">
                <a:solidFill>
                  <a:srgbClr val="0070C0"/>
                </a:solidFill>
                <a:latin typeface="Palatino Linotype" panose="02040502050505030304" pitchFamily="18" charset="0"/>
              </a:rPr>
              <a:t>Et d’</a:t>
            </a:r>
            <a:r>
              <a:rPr lang="fr-FR" sz="2400" b="1" dirty="0" smtClean="0">
                <a:solidFill>
                  <a:srgbClr val="0070C0"/>
                </a:solidFill>
                <a:latin typeface="Palatino Linotype" panose="02040502050505030304" pitchFamily="18" charset="0"/>
              </a:rPr>
              <a:t>I</a:t>
            </a:r>
            <a:r>
              <a:rPr lang="fr-FR" sz="1600" b="1" dirty="0" smtClean="0">
                <a:solidFill>
                  <a:srgbClr val="0070C0"/>
                </a:solidFill>
                <a:latin typeface="Palatino Linotype" panose="02040502050505030304" pitchFamily="18" charset="0"/>
              </a:rPr>
              <a:t>dentification</a:t>
            </a:r>
            <a:endParaRPr lang="fr-FR" sz="1600" b="1" dirty="0">
              <a:solidFill>
                <a:srgbClr val="0070C0"/>
              </a:solidFill>
              <a:latin typeface="Palatino Linotype" panose="02040502050505030304" pitchFamily="18" charset="0"/>
            </a:endParaRPr>
          </a:p>
        </p:txBody>
      </p:sp>
      <p:cxnSp>
        <p:nvCxnSpPr>
          <p:cNvPr id="11" name="Connecteur en angle 10"/>
          <p:cNvCxnSpPr/>
          <p:nvPr/>
        </p:nvCxnSpPr>
        <p:spPr>
          <a:xfrm>
            <a:off x="3482242" y="1004664"/>
            <a:ext cx="945742" cy="408112"/>
          </a:xfrm>
          <a:prstGeom prst="bentConnector3">
            <a:avLst/>
          </a:prstGeom>
          <a:ln w="19050">
            <a:solidFill>
              <a:srgbClr val="7030A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2" name="Connecteur en angle 11"/>
          <p:cNvCxnSpPr/>
          <p:nvPr/>
        </p:nvCxnSpPr>
        <p:spPr>
          <a:xfrm rot="10800000">
            <a:off x="2915817" y="2636912"/>
            <a:ext cx="1027386" cy="317276"/>
          </a:xfrm>
          <a:prstGeom prst="bentConnector3">
            <a:avLst>
              <a:gd name="adj1" fmla="val 68598"/>
            </a:avLst>
          </a:prstGeom>
          <a:ln w="19050">
            <a:solidFill>
              <a:srgbClr val="0070C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ngle 12"/>
          <p:cNvCxnSpPr/>
          <p:nvPr/>
        </p:nvCxnSpPr>
        <p:spPr>
          <a:xfrm flipV="1">
            <a:off x="5580112" y="3501008"/>
            <a:ext cx="1800200" cy="184666"/>
          </a:xfrm>
          <a:prstGeom prst="bentConnector3">
            <a:avLst>
              <a:gd name="adj1" fmla="val 50000"/>
            </a:avLst>
          </a:prstGeom>
          <a:ln w="1905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4" name="Connecteur en angle 13"/>
          <p:cNvCxnSpPr/>
          <p:nvPr/>
        </p:nvCxnSpPr>
        <p:spPr>
          <a:xfrm flipV="1">
            <a:off x="4973180" y="1916832"/>
            <a:ext cx="822956" cy="298465"/>
          </a:xfrm>
          <a:prstGeom prst="bentConnector3">
            <a:avLst/>
          </a:prstGeom>
          <a:ln w="19050">
            <a:solidFill>
              <a:srgbClr val="FFC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380312" y="3255367"/>
            <a:ext cx="1584176" cy="461665"/>
          </a:xfrm>
          <a:prstGeom prst="rect">
            <a:avLst/>
          </a:prstGeom>
          <a:noFill/>
        </p:spPr>
        <p:txBody>
          <a:bodyPr wrap="square" rtlCol="0">
            <a:spAutoFit/>
          </a:bodyPr>
          <a:lstStyle/>
          <a:p>
            <a:pPr algn="r"/>
            <a:r>
              <a:rPr lang="fr-FR" sz="1600" b="1" dirty="0" smtClean="0">
                <a:solidFill>
                  <a:srgbClr val="FF0000"/>
                </a:solidFill>
                <a:latin typeface="Palatino Linotype" panose="02040502050505030304" pitchFamily="18" charset="0"/>
              </a:rPr>
              <a:t>d’</a:t>
            </a:r>
            <a:r>
              <a:rPr lang="fr-FR" sz="2400" b="1" dirty="0" smtClean="0">
                <a:solidFill>
                  <a:srgbClr val="FF0000"/>
                </a:solidFill>
                <a:latin typeface="Palatino Linotype" panose="02040502050505030304" pitchFamily="18" charset="0"/>
              </a:rPr>
              <a:t>O</a:t>
            </a:r>
            <a:r>
              <a:rPr lang="fr-FR" sz="1600" b="1" dirty="0" smtClean="0">
                <a:solidFill>
                  <a:srgbClr val="FF0000"/>
                </a:solidFill>
                <a:latin typeface="Palatino Linotype" panose="02040502050505030304" pitchFamily="18" charset="0"/>
              </a:rPr>
              <a:t>rientation</a:t>
            </a:r>
            <a:endParaRPr lang="fr-FR" sz="1600" b="1" dirty="0">
              <a:solidFill>
                <a:srgbClr val="FF0000"/>
              </a:solidFill>
              <a:latin typeface="Palatino Linotype" panose="02040502050505030304" pitchFamily="18" charset="0"/>
            </a:endParaRPr>
          </a:p>
        </p:txBody>
      </p:sp>
      <p:sp>
        <p:nvSpPr>
          <p:cNvPr id="25" name="ZoneTexte 24"/>
          <p:cNvSpPr txBox="1"/>
          <p:nvPr/>
        </p:nvSpPr>
        <p:spPr>
          <a:xfrm>
            <a:off x="5757782" y="1628800"/>
            <a:ext cx="1910562" cy="461665"/>
          </a:xfrm>
          <a:prstGeom prst="rect">
            <a:avLst/>
          </a:prstGeom>
          <a:noFill/>
        </p:spPr>
        <p:txBody>
          <a:bodyPr wrap="square" rtlCol="0">
            <a:spAutoFit/>
          </a:bodyPr>
          <a:lstStyle/>
          <a:p>
            <a:r>
              <a:rPr lang="fr-FR" sz="1600" b="1" dirty="0">
                <a:solidFill>
                  <a:srgbClr val="FFC000"/>
                </a:solidFill>
                <a:latin typeface="Palatino Linotype" panose="02040502050505030304" pitchFamily="18" charset="0"/>
              </a:rPr>
              <a:t>p</a:t>
            </a:r>
            <a:r>
              <a:rPr lang="fr-FR" sz="1600" b="1" dirty="0" smtClean="0">
                <a:solidFill>
                  <a:srgbClr val="FFC000"/>
                </a:solidFill>
                <a:latin typeface="Palatino Linotype" panose="02040502050505030304" pitchFamily="18" charset="0"/>
              </a:rPr>
              <a:t>ar la </a:t>
            </a:r>
            <a:r>
              <a:rPr lang="fr-FR" sz="2400" b="1" dirty="0" smtClean="0">
                <a:solidFill>
                  <a:srgbClr val="FFC000"/>
                </a:solidFill>
                <a:latin typeface="Palatino Linotype" panose="02040502050505030304" pitchFamily="18" charset="0"/>
              </a:rPr>
              <a:t>T</a:t>
            </a:r>
            <a:r>
              <a:rPr lang="fr-FR" sz="1600" b="1" dirty="0" smtClean="0">
                <a:solidFill>
                  <a:srgbClr val="FFC000"/>
                </a:solidFill>
                <a:latin typeface="Palatino Linotype" panose="02040502050505030304" pitchFamily="18" charset="0"/>
              </a:rPr>
              <a:t>ypologie</a:t>
            </a:r>
            <a:endParaRPr lang="fr-FR" sz="1600" b="1" dirty="0">
              <a:solidFill>
                <a:srgbClr val="FFC000"/>
              </a:solidFill>
              <a:latin typeface="Palatino Linotype" panose="02040502050505030304" pitchFamily="18" charset="0"/>
            </a:endParaRPr>
          </a:p>
        </p:txBody>
      </p:sp>
      <p:sp>
        <p:nvSpPr>
          <p:cNvPr id="26" name="ZoneTexte 25"/>
          <p:cNvSpPr txBox="1"/>
          <p:nvPr/>
        </p:nvSpPr>
        <p:spPr>
          <a:xfrm>
            <a:off x="1816519" y="735087"/>
            <a:ext cx="1584176" cy="461665"/>
          </a:xfrm>
          <a:prstGeom prst="rect">
            <a:avLst/>
          </a:prstGeom>
          <a:noFill/>
        </p:spPr>
        <p:txBody>
          <a:bodyPr wrap="square" rtlCol="0">
            <a:spAutoFit/>
          </a:bodyPr>
          <a:lstStyle/>
          <a:p>
            <a:pPr algn="r"/>
            <a:r>
              <a:rPr lang="fr-FR" sz="2400" b="1" dirty="0" smtClean="0">
                <a:solidFill>
                  <a:srgbClr val="7030A0"/>
                </a:solidFill>
                <a:latin typeface="Palatino Linotype" panose="02040502050505030304" pitchFamily="18" charset="0"/>
              </a:rPr>
              <a:t>C</a:t>
            </a:r>
            <a:r>
              <a:rPr lang="fr-FR" sz="1600" b="1" dirty="0" smtClean="0">
                <a:solidFill>
                  <a:srgbClr val="7030A0"/>
                </a:solidFill>
                <a:latin typeface="Palatino Linotype" panose="02040502050505030304" pitchFamily="18" charset="0"/>
              </a:rPr>
              <a:t>roisée</a:t>
            </a:r>
            <a:endParaRPr lang="fr-FR" sz="1600" b="1" dirty="0">
              <a:solidFill>
                <a:srgbClr val="7030A0"/>
              </a:solidFill>
              <a:latin typeface="Palatino Linotype" panose="02040502050505030304" pitchFamily="18" charset="0"/>
            </a:endParaRPr>
          </a:p>
        </p:txBody>
      </p:sp>
    </p:spTree>
    <p:extLst>
      <p:ext uri="{BB962C8B-B14F-4D97-AF65-F5344CB8AC3E}">
        <p14:creationId xmlns:p14="http://schemas.microsoft.com/office/powerpoint/2010/main" val="51904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555776" y="2348880"/>
            <a:ext cx="2232248" cy="43204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1691680" y="1304818"/>
            <a:ext cx="3744416" cy="39599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899592" y="3429000"/>
            <a:ext cx="1116124" cy="49157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244742" y="5301208"/>
            <a:ext cx="3751193" cy="43204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AutoShape 2" descr="https://gm2.ggpht.com/ReNNmI3RJsNtZcao1jZclkvEdwtwEco9ultBqzRDlKtXESNRanH0bjWDI4OGskOvQ6HTL7kCWRpDBU9fBSXaPhZYYc3KNRc9kIwVxaML95txkR8VVQ-TvfmIeKr0C4pn45ocJrgiTxB2McKNgrJq8oWCRBsfVRZ01t3_CgenHoSUC-GYRU21DjoSfigu_BgIlaeO28ZzoNzdA14-ghNYAhn4RNgm7xksKrfQ84aLwYsDur7q96Eak3Pc-BaAtuhKBmFlO5pxOKUJmzHKZIvhRIngg7aX1EDgqXbI_F1Y_XVgVXQ8I9NeN13CsnWS5D_qqgrV7ao1xkmbqeft0iP7C0sV8BelQ6n32PtHk9jYpaTyqBQ5Enav2Td_aqPbGO9bVNIGS2fo6ZT2Ciq-0U_WAzztLw3Yq9NSqfUZL0-CbuLAn6oFjUdrLupQdcv2uFY3PKfefUT3L-jlcPe-pW4lLIOvmMVh8_qh2_18zV0vY6fKDzeiIt4EHMCNtEUP0KA-Q6PL4nlrs7xwndUaN1GVTG6bLFaCLqzYQA=w907-h504-l7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https://gm2.ggpht.com/ReNNmI3RJsNtZcao1jZclkvEdwtwEco9ultBqzRDlKtXESNRanH0bjWDI4OGskOvQ6HTL7kCWRpDBU9fBSXaPhZYYc3KNRc9kIwVxaML95txkR8VVQ-TvfmIeKr0C4pn45ocJrgiTxB2McKNgrJq8oWCRBsfVRZ01t3_CgenHoSUC-GYRU21DjoSfigu_BgIlaeO28ZzoNzdA14-ghNYAhn4RNgm7xksKrfQ84aLwYsDur7q96Eak3Pc-BaAtuhKBmFlO5pxOKUJmzHKZIvhRIngg7aX1EDgqXbI_F1Y_XVgVXQ8I9NeN13CsnWS5D_qqgrV7ao1xkmbqeft0iP7C0sV8BelQ6n32PtHk9jYpaTyqBQ5Enav2Td_aqPbGO9bVNIGS2fo6ZT2Ciq-0U_WAzztLw3Yq9NSqfUZL0-CbuLAn6oFjUdrLupQdcv2uFY3PKfefUT3L-jlcPe-pW4lLIOvmMVh8_qh2_18zV0vY6fKDzeiIt4EHMCNtEUP0KA-Q6PL4nlrs7xwndUaN1GVTG6bLFaCLqzYQA=w907-h504-l7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55575" y="1268760"/>
            <a:ext cx="8736905" cy="5447645"/>
          </a:xfrm>
          <a:prstGeom prst="rect">
            <a:avLst/>
          </a:prstGeom>
          <a:noFill/>
        </p:spPr>
        <p:txBody>
          <a:bodyPr wrap="square" rtlCol="0">
            <a:spAutoFit/>
          </a:bodyPr>
          <a:lstStyle/>
          <a:p>
            <a:pPr algn="just"/>
            <a:r>
              <a:rPr lang="fr-FR" sz="2400" dirty="0" smtClean="0"/>
              <a:t>Pour lutter contre la conformité sociale et autre biais en croisant différents questionnaires</a:t>
            </a:r>
          </a:p>
          <a:p>
            <a:pPr algn="just"/>
            <a:endParaRPr lang="fr-FR" sz="2400" dirty="0"/>
          </a:p>
          <a:p>
            <a:pPr algn="just"/>
            <a:r>
              <a:rPr lang="fr-FR" sz="2400" dirty="0" smtClean="0"/>
              <a:t>Pour proposer un outil informatisé à la fois souple et fiable, et en même temps rapide à utiliser</a:t>
            </a:r>
          </a:p>
          <a:p>
            <a:pPr algn="just"/>
            <a:endParaRPr lang="fr-FR" sz="2400" dirty="0"/>
          </a:p>
          <a:p>
            <a:pPr algn="just"/>
            <a:r>
              <a:rPr lang="fr-FR" sz="2400" dirty="0" smtClean="0"/>
              <a:t>Pour coupler de façon interactive des questionnaires  et des aides dynamiques à l’orientation scolaire et professionnelle et au recrutement</a:t>
            </a:r>
          </a:p>
          <a:p>
            <a:pPr algn="just"/>
            <a:endParaRPr lang="fr-FR" sz="2400" dirty="0"/>
          </a:p>
          <a:p>
            <a:pPr algn="just"/>
            <a:r>
              <a:rPr lang="fr-FR" sz="2400" dirty="0" smtClean="0"/>
              <a:t>Pour offrir un véritable système particulièrement adapté à la fonction publique territoriale</a:t>
            </a:r>
          </a:p>
          <a:p>
            <a:pPr algn="just"/>
            <a:endParaRPr lang="fr-FR" dirty="0" smtClean="0"/>
          </a:p>
          <a:p>
            <a:pPr algn="ctr"/>
            <a:r>
              <a:rPr lang="fr-FR" i="1" dirty="0" smtClean="0"/>
              <a:t>Il ne s’agit pas, à proprement parlé,  d’un nouveau questionnaire</a:t>
            </a:r>
          </a:p>
          <a:p>
            <a:pPr algn="just"/>
            <a:endParaRPr lang="fr-FR" dirty="0"/>
          </a:p>
        </p:txBody>
      </p:sp>
      <p:sp>
        <p:nvSpPr>
          <p:cNvPr id="18" name="ZoneTexte 17"/>
          <p:cNvSpPr txBox="1"/>
          <p:nvPr/>
        </p:nvSpPr>
        <p:spPr>
          <a:xfrm>
            <a:off x="-36512" y="262389"/>
            <a:ext cx="9180512" cy="646331"/>
          </a:xfrm>
          <a:prstGeom prst="rect">
            <a:avLst/>
          </a:prstGeom>
          <a:solidFill>
            <a:srgbClr val="0070C0"/>
          </a:solidFill>
        </p:spPr>
        <p:txBody>
          <a:bodyPr wrap="square" rtlCol="0">
            <a:spAutoFit/>
          </a:bodyPr>
          <a:lstStyle/>
          <a:p>
            <a:r>
              <a:rPr lang="fr-FR" sz="3600" b="1" dirty="0" smtClean="0">
                <a:solidFill>
                  <a:schemeClr val="bg1"/>
                </a:solidFill>
              </a:rPr>
              <a:t>	  Pourquoi un « nouveau » questionnaire ?</a:t>
            </a:r>
            <a:endParaRPr lang="fr-FR" sz="3600" b="1" dirty="0">
              <a:solidFill>
                <a:schemeClr val="bg1"/>
              </a:solidFill>
            </a:endParaRPr>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427" y="262389"/>
            <a:ext cx="692696" cy="692696"/>
          </a:xfrm>
          <a:prstGeom prst="rect">
            <a:avLst/>
          </a:prstGeom>
        </p:spPr>
      </p:pic>
    </p:spTree>
    <p:extLst>
      <p:ext uri="{BB962C8B-B14F-4D97-AF65-F5344CB8AC3E}">
        <p14:creationId xmlns:p14="http://schemas.microsoft.com/office/powerpoint/2010/main" val="324645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vertical)">
                                      <p:cBhvr>
                                        <p:cTn id="32" dur="500"/>
                                        <p:tgtEl>
                                          <p:spTgt spid="10"/>
                                        </p:tgtEl>
                                      </p:cBhvr>
                                    </p:animEffect>
                                  </p:childTnLst>
                                </p:cTn>
                              </p:par>
                              <p:par>
                                <p:cTn id="33" presetID="14" presetClass="entr" presetSubtype="5"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vertical)">
                                      <p:cBhvr>
                                        <p:cTn id="35" dur="500"/>
                                        <p:tgtEl>
                                          <p:spTgt spid="7"/>
                                        </p:tgtEl>
                                      </p:cBhvr>
                                    </p:animEffect>
                                  </p:childTnLst>
                                </p:cTn>
                              </p:par>
                              <p:par>
                                <p:cTn id="36" presetID="14" presetClass="entr" presetSubtype="5"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par>
                                <p:cTn id="39" presetID="14" presetClass="entr" presetSubtype="5"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vertic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646331"/>
          </a:xfrm>
          <a:solidFill>
            <a:srgbClr val="7030A0"/>
          </a:solidFill>
        </p:spPr>
        <p:txBody>
          <a:bodyPr wrap="square" rtlCol="0">
            <a:spAutoFit/>
          </a:bodyPr>
          <a:lstStyle/>
          <a:p>
            <a:pPr algn="l"/>
            <a:r>
              <a:rPr lang="fr-FR" sz="3600" b="1" dirty="0" smtClean="0">
                <a:solidFill>
                  <a:schemeClr val="bg1"/>
                </a:solidFill>
                <a:latin typeface="+mn-lt"/>
                <a:ea typeface="+mn-ea"/>
                <a:cs typeface="+mn-cs"/>
              </a:rPr>
              <a:t>            L’origine </a:t>
            </a:r>
            <a:r>
              <a:rPr lang="fr-FR" sz="3600" b="1" dirty="0">
                <a:solidFill>
                  <a:schemeClr val="bg1"/>
                </a:solidFill>
                <a:latin typeface="+mn-lt"/>
                <a:ea typeface="+mn-ea"/>
                <a:cs typeface="+mn-cs"/>
              </a:rPr>
              <a:t>du projet</a:t>
            </a:r>
          </a:p>
        </p:txBody>
      </p:sp>
      <p:sp>
        <p:nvSpPr>
          <p:cNvPr id="3" name="Espace réservé du contenu 2"/>
          <p:cNvSpPr>
            <a:spLocks noGrp="1"/>
          </p:cNvSpPr>
          <p:nvPr>
            <p:ph idx="1"/>
          </p:nvPr>
        </p:nvSpPr>
        <p:spPr>
          <a:xfrm>
            <a:off x="107504" y="836712"/>
            <a:ext cx="8928992" cy="5760640"/>
          </a:xfrm>
        </p:spPr>
        <p:txBody>
          <a:bodyPr>
            <a:noAutofit/>
          </a:bodyPr>
          <a:lstStyle/>
          <a:p>
            <a:pPr marL="0" indent="0" algn="just">
              <a:buNone/>
            </a:pPr>
            <a:r>
              <a:rPr lang="fr-FR" sz="1400" b="1" dirty="0" smtClean="0"/>
              <a:t>Etudes</a:t>
            </a:r>
          </a:p>
          <a:p>
            <a:pPr algn="just"/>
            <a:r>
              <a:rPr lang="fr-FR" sz="1200" dirty="0" smtClean="0"/>
              <a:t>En 2001, Vincent </a:t>
            </a:r>
            <a:r>
              <a:rPr lang="fr-FR" sz="1200" dirty="0" err="1" smtClean="0"/>
              <a:t>Bogaers</a:t>
            </a:r>
            <a:r>
              <a:rPr lang="fr-FR" sz="1200" dirty="0" smtClean="0"/>
              <a:t> a été formé au concept des préférences cérébrales lors de ses études en Master Ressources Humaines, au sein de l’Institut de Gestion Sociale – IGS Paris, par Stéphane DEMILLY (auteur de « Manager avec l’approche Herrmann) ».</a:t>
            </a:r>
          </a:p>
          <a:p>
            <a:pPr marL="0" indent="0" algn="just">
              <a:buNone/>
            </a:pPr>
            <a:r>
              <a:rPr lang="fr-FR" sz="1200" dirty="0" smtClean="0">
                <a:sym typeface="Wingdings" panose="05000000000000000000" pitchFamily="2" charset="2"/>
              </a:rPr>
              <a:t>	</a:t>
            </a:r>
            <a:r>
              <a:rPr lang="fr-FR" sz="1600" dirty="0" smtClean="0">
                <a:sym typeface="Wingdings" panose="05000000000000000000" pitchFamily="2" charset="2"/>
              </a:rPr>
              <a:t> Elaboration d’un questionnaire qui deviendra le questionnaire n°</a:t>
            </a:r>
            <a:r>
              <a:rPr lang="fr-FR" sz="1600" b="1" dirty="0" smtClean="0">
                <a:solidFill>
                  <a:srgbClr val="FF0000"/>
                </a:solidFill>
                <a:sym typeface="Wingdings" panose="05000000000000000000" pitchFamily="2" charset="2"/>
              </a:rPr>
              <a:t>1</a:t>
            </a:r>
            <a:r>
              <a:rPr lang="fr-FR" sz="1600" dirty="0" smtClean="0">
                <a:sym typeface="Wingdings" panose="05000000000000000000" pitchFamily="2" charset="2"/>
              </a:rPr>
              <a:t> du SOI TC</a:t>
            </a:r>
          </a:p>
          <a:p>
            <a:pPr marL="0" indent="0" algn="just">
              <a:buNone/>
            </a:pPr>
            <a:endParaRPr lang="fr-FR" sz="1200" dirty="0" smtClean="0"/>
          </a:p>
          <a:p>
            <a:pPr marL="0" indent="0" algn="just">
              <a:buNone/>
            </a:pPr>
            <a:r>
              <a:rPr lang="fr-FR" sz="1400" b="1" dirty="0" smtClean="0"/>
              <a:t>Expérience professionnelle</a:t>
            </a:r>
          </a:p>
          <a:p>
            <a:pPr algn="just"/>
            <a:r>
              <a:rPr lang="fr-FR" sz="1200" dirty="0" smtClean="0"/>
              <a:t>Lorsqu’il était formateur dans une association puis responsable formation et recrutement en collectivité, il s’est beaucoup documenté sur l’Analyse Transactionnelle, qu’il utilise depuis plus de 12 ans maintenant,  dans ses entretiens de bilan professionnel avec les agents.</a:t>
            </a:r>
          </a:p>
          <a:p>
            <a:pPr marL="0" indent="0" algn="just">
              <a:buNone/>
            </a:pPr>
            <a:r>
              <a:rPr lang="fr-FR" sz="1200" dirty="0" smtClean="0">
                <a:sym typeface="Wingdings" panose="05000000000000000000" pitchFamily="2" charset="2"/>
              </a:rPr>
              <a:t>	</a:t>
            </a:r>
            <a:r>
              <a:rPr lang="fr-FR" sz="1600" dirty="0" smtClean="0">
                <a:sym typeface="Wingdings" panose="05000000000000000000" pitchFamily="2" charset="2"/>
              </a:rPr>
              <a:t> Utilisation de plusieurs questionnaires qui fondent le questionnaire n°</a:t>
            </a:r>
            <a:r>
              <a:rPr lang="fr-FR" sz="1600" b="1" dirty="0" smtClean="0">
                <a:solidFill>
                  <a:srgbClr val="00B050"/>
                </a:solidFill>
                <a:sym typeface="Wingdings" panose="05000000000000000000" pitchFamily="2" charset="2"/>
              </a:rPr>
              <a:t>2</a:t>
            </a:r>
            <a:r>
              <a:rPr lang="fr-FR" sz="1600" dirty="0" smtClean="0">
                <a:sym typeface="Wingdings" panose="05000000000000000000" pitchFamily="2" charset="2"/>
              </a:rPr>
              <a:t> du SOI TC</a:t>
            </a:r>
          </a:p>
          <a:p>
            <a:pPr marL="0" indent="0" algn="just">
              <a:buNone/>
            </a:pPr>
            <a:endParaRPr lang="fr-FR" sz="900" dirty="0" smtClean="0"/>
          </a:p>
          <a:p>
            <a:pPr marL="0" indent="0" algn="just">
              <a:buNone/>
            </a:pPr>
            <a:r>
              <a:rPr lang="fr-FR" sz="1400" b="1" dirty="0" smtClean="0"/>
              <a:t>Création d’entreprise</a:t>
            </a:r>
          </a:p>
          <a:p>
            <a:pPr algn="just"/>
            <a:r>
              <a:rPr lang="fr-FR" sz="1200" dirty="0" smtClean="0"/>
              <a:t>Lors de la création de Fons </a:t>
            </a:r>
            <a:r>
              <a:rPr lang="fr-FR" sz="1200" dirty="0" err="1" smtClean="0"/>
              <a:t>Valor</a:t>
            </a:r>
            <a:r>
              <a:rPr lang="fr-FR" sz="1200" dirty="0" smtClean="0"/>
              <a:t> Job, pour l’orientation des lycéens et étudiants, M. </a:t>
            </a:r>
            <a:r>
              <a:rPr lang="fr-FR" sz="1200" dirty="0" err="1" smtClean="0"/>
              <a:t>Bogaers</a:t>
            </a:r>
            <a:r>
              <a:rPr lang="fr-FR" sz="1200" dirty="0" smtClean="0"/>
              <a:t> cherchait un outil complémentaire, il </a:t>
            </a:r>
            <a:r>
              <a:rPr lang="fr-FR" sz="1200" dirty="0" smtClean="0"/>
              <a:t> </a:t>
            </a:r>
            <a:r>
              <a:rPr lang="fr-FR" sz="1200" dirty="0" smtClean="0"/>
              <a:t>s’informe sur l’utilisation de la caractérologie grâce aux publications de l'Association </a:t>
            </a:r>
            <a:r>
              <a:rPr lang="fr-FR" sz="1200" dirty="0"/>
              <a:t>pour l'Etude et le Développement de la Caractérologie (ADEC</a:t>
            </a:r>
            <a:r>
              <a:rPr lang="fr-FR" sz="1200" dirty="0" smtClean="0"/>
              <a:t>)</a:t>
            </a:r>
          </a:p>
          <a:p>
            <a:pPr lvl="2" indent="-342900" algn="just">
              <a:buFont typeface="Wingdings" pitchFamily="2" charset="2"/>
              <a:buChar char="è"/>
            </a:pPr>
            <a:r>
              <a:rPr lang="fr-FR" sz="1600" dirty="0" smtClean="0">
                <a:sym typeface="Wingdings" panose="05000000000000000000" pitchFamily="2" charset="2"/>
              </a:rPr>
              <a:t>Utilisation du Questionnaire de Gaston Berger, adapté pour devenir le questionnaire n°</a:t>
            </a:r>
            <a:r>
              <a:rPr lang="fr-FR" sz="1600" b="1" dirty="0" smtClean="0">
                <a:solidFill>
                  <a:schemeClr val="tx2"/>
                </a:solidFill>
                <a:sym typeface="Wingdings" panose="05000000000000000000" pitchFamily="2" charset="2"/>
              </a:rPr>
              <a:t>3</a:t>
            </a:r>
          </a:p>
          <a:p>
            <a:pPr lvl="2" indent="-342900" algn="just">
              <a:buFont typeface="Wingdings" pitchFamily="2" charset="2"/>
              <a:buChar char="è"/>
            </a:pPr>
            <a:endParaRPr lang="fr-FR" sz="1000" dirty="0"/>
          </a:p>
          <a:p>
            <a:pPr marL="0" indent="0" algn="just">
              <a:buNone/>
            </a:pPr>
            <a:r>
              <a:rPr lang="fr-FR" sz="1400" b="1" dirty="0" err="1" smtClean="0"/>
              <a:t>Synchronicité</a:t>
            </a:r>
            <a:endParaRPr lang="fr-FR" sz="1400" b="1" dirty="0"/>
          </a:p>
          <a:p>
            <a:pPr algn="just"/>
            <a:r>
              <a:rPr lang="fr-FR" sz="1200" dirty="0" smtClean="0"/>
              <a:t>De façon complétement fortuite, il tombe littéralement sur le livre de Patrick de Sainte Lorette et Corinne </a:t>
            </a:r>
            <a:r>
              <a:rPr lang="fr-FR" sz="1200" dirty="0" err="1" smtClean="0"/>
              <a:t>Goetz</a:t>
            </a:r>
            <a:r>
              <a:rPr lang="fr-FR" sz="1200" dirty="0" smtClean="0"/>
              <a:t> « Dans quels métiers pouvez vous réussir ? »</a:t>
            </a:r>
          </a:p>
          <a:p>
            <a:pPr marL="0" indent="0" algn="just">
              <a:buNone/>
            </a:pPr>
            <a:r>
              <a:rPr lang="fr-FR" sz="1200" dirty="0" smtClean="0">
                <a:sym typeface="Wingdings" panose="05000000000000000000" pitchFamily="2" charset="2"/>
              </a:rPr>
              <a:t>	</a:t>
            </a:r>
            <a:r>
              <a:rPr lang="fr-FR" sz="1600" dirty="0" smtClean="0">
                <a:sym typeface="Wingdings" panose="05000000000000000000" pitchFamily="2" charset="2"/>
              </a:rPr>
              <a:t> Reprise de l’idée des métiers types</a:t>
            </a:r>
          </a:p>
          <a:p>
            <a:pPr marL="0" indent="0" algn="just">
              <a:buNone/>
            </a:pPr>
            <a:endParaRPr lang="fr-FR" sz="600" dirty="0" smtClean="0"/>
          </a:p>
          <a:p>
            <a:pPr marL="0" indent="0" algn="just">
              <a:buNone/>
            </a:pPr>
            <a:r>
              <a:rPr lang="fr-FR" sz="1400" b="1" dirty="0" smtClean="0"/>
              <a:t>Formateur-consultant</a:t>
            </a:r>
          </a:p>
          <a:p>
            <a:pPr algn="just"/>
            <a:r>
              <a:rPr lang="fr-FR" sz="1200" dirty="0" smtClean="0"/>
              <a:t>En complément des préférences cérébrales, M. </a:t>
            </a:r>
            <a:r>
              <a:rPr lang="fr-FR" sz="1200" dirty="0" err="1" smtClean="0"/>
              <a:t>Bogaers</a:t>
            </a:r>
            <a:r>
              <a:rPr lang="fr-FR" sz="1200" dirty="0" smtClean="0"/>
              <a:t> a travaillé  sur les modalité de l’acquisition de compétences et donc sur les différents styles d’apprentissage. Il s’</a:t>
            </a:r>
            <a:r>
              <a:rPr lang="fr-FR" sz="1200" dirty="0" err="1" smtClean="0"/>
              <a:t>appuit</a:t>
            </a:r>
            <a:r>
              <a:rPr lang="fr-FR" sz="1200" dirty="0" smtClean="0"/>
              <a:t> sur la typologie de Jung et  </a:t>
            </a:r>
            <a:r>
              <a:rPr lang="fr-FR" sz="1200" dirty="0" smtClean="0">
                <a:sym typeface="Wingdings" panose="05000000000000000000" pitchFamily="2" charset="2"/>
              </a:rPr>
              <a:t>"</a:t>
            </a:r>
            <a:r>
              <a:rPr lang="fr-FR" sz="1200" dirty="0" err="1">
                <a:sym typeface="Wingdings" panose="05000000000000000000" pitchFamily="2" charset="2"/>
              </a:rPr>
              <a:t>Experiential</a:t>
            </a:r>
            <a:r>
              <a:rPr lang="fr-FR" sz="1200" dirty="0">
                <a:sym typeface="Wingdings" panose="05000000000000000000" pitchFamily="2" charset="2"/>
              </a:rPr>
              <a:t> </a:t>
            </a:r>
            <a:r>
              <a:rPr lang="fr-FR" sz="1200" dirty="0" smtClean="0">
                <a:sym typeface="Wingdings" panose="05000000000000000000" pitchFamily="2" charset="2"/>
              </a:rPr>
              <a:t>Learning«  de David </a:t>
            </a:r>
            <a:r>
              <a:rPr lang="fr-FR" sz="1200" dirty="0">
                <a:sym typeface="Wingdings" panose="05000000000000000000" pitchFamily="2" charset="2"/>
              </a:rPr>
              <a:t>A. </a:t>
            </a:r>
            <a:r>
              <a:rPr lang="fr-FR" sz="1200" dirty="0" err="1" smtClean="0">
                <a:sym typeface="Wingdings" panose="05000000000000000000" pitchFamily="2" charset="2"/>
              </a:rPr>
              <a:t>Kolb</a:t>
            </a:r>
            <a:r>
              <a:rPr lang="fr-FR" sz="1200" dirty="0" smtClean="0">
                <a:sym typeface="Wingdings" panose="05000000000000000000" pitchFamily="2" charset="2"/>
              </a:rPr>
              <a:t>.</a:t>
            </a:r>
          </a:p>
          <a:p>
            <a:pPr marL="0" indent="0" algn="just">
              <a:buNone/>
            </a:pPr>
            <a:r>
              <a:rPr lang="fr-FR" sz="1200" dirty="0" smtClean="0">
                <a:sym typeface="Wingdings" panose="05000000000000000000" pitchFamily="2" charset="2"/>
              </a:rPr>
              <a:t>	</a:t>
            </a:r>
            <a:r>
              <a:rPr lang="fr-FR" sz="1600" dirty="0" smtClean="0">
                <a:sym typeface="Wingdings" panose="05000000000000000000" pitchFamily="2" charset="2"/>
              </a:rPr>
              <a:t> </a:t>
            </a:r>
            <a:r>
              <a:rPr lang="fr-FR" sz="1600" dirty="0">
                <a:sym typeface="Wingdings" panose="05000000000000000000" pitchFamily="2" charset="2"/>
              </a:rPr>
              <a:t>Intégration </a:t>
            </a:r>
            <a:r>
              <a:rPr lang="fr-FR" sz="1600" dirty="0" smtClean="0">
                <a:sym typeface="Wingdings" panose="05000000000000000000" pitchFamily="2" charset="2"/>
              </a:rPr>
              <a:t>des </a:t>
            </a:r>
            <a:r>
              <a:rPr lang="fr-FR" sz="1600" dirty="0">
                <a:sym typeface="Wingdings" panose="05000000000000000000" pitchFamily="2" charset="2"/>
              </a:rPr>
              <a:t>styles d'apprentissage de </a:t>
            </a:r>
            <a:r>
              <a:rPr lang="fr-FR" sz="1600" dirty="0" err="1" smtClean="0">
                <a:sym typeface="Wingdings" panose="05000000000000000000" pitchFamily="2" charset="2"/>
              </a:rPr>
              <a:t>Kolb</a:t>
            </a:r>
            <a:r>
              <a:rPr lang="fr-FR" sz="1600" dirty="0" smtClean="0">
                <a:sym typeface="Wingdings" panose="05000000000000000000" pitchFamily="2" charset="2"/>
              </a:rPr>
              <a:t>. </a:t>
            </a:r>
            <a:endParaRPr lang="fr-FR" sz="16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427" y="188640"/>
            <a:ext cx="692696" cy="692696"/>
          </a:xfrm>
          <a:prstGeom prst="rect">
            <a:avLst/>
          </a:prstGeom>
        </p:spPr>
      </p:pic>
    </p:spTree>
    <p:extLst>
      <p:ext uri="{BB962C8B-B14F-4D97-AF65-F5344CB8AC3E}">
        <p14:creationId xmlns:p14="http://schemas.microsoft.com/office/powerpoint/2010/main" val="2111520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18373"/>
            <a:ext cx="9144000" cy="646331"/>
          </a:xfrm>
          <a:prstGeom prst="rect">
            <a:avLst/>
          </a:prstGeom>
          <a:solidFill>
            <a:srgbClr val="7030A0"/>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smtClean="0">
                <a:solidFill>
                  <a:schemeClr val="bg1"/>
                </a:solidFill>
                <a:latin typeface="+mn-lt"/>
                <a:ea typeface="+mn-ea"/>
                <a:cs typeface="+mn-cs"/>
              </a:rPr>
              <a:t>            L’origine du questionnaire en images</a:t>
            </a:r>
            <a:endParaRPr lang="fr-FR" sz="3600" b="1" dirty="0">
              <a:solidFill>
                <a:schemeClr val="bg1"/>
              </a:solidFill>
              <a:latin typeface="+mn-lt"/>
              <a:ea typeface="+mn-ea"/>
              <a:cs typeface="+mn-cs"/>
            </a:endParaRPr>
          </a:p>
        </p:txBody>
      </p:sp>
      <p:pic>
        <p:nvPicPr>
          <p:cNvPr id="1032" name="Picture 8" descr="http://www.passeportsante.net/DocumentsProteus/images/analyse_transactionnelle_th-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933416"/>
            <a:ext cx="1224135" cy="1647712"/>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13" name="Forme libre 12"/>
          <p:cNvSpPr/>
          <p:nvPr/>
        </p:nvSpPr>
        <p:spPr>
          <a:xfrm rot="336552">
            <a:off x="5961958" y="6230621"/>
            <a:ext cx="1408194" cy="515168"/>
          </a:xfrm>
          <a:custGeom>
            <a:avLst/>
            <a:gdLst>
              <a:gd name="connsiteX0" fmla="*/ 0 w 2027211"/>
              <a:gd name="connsiteY0" fmla="*/ 1013606 h 2027211"/>
              <a:gd name="connsiteX1" fmla="*/ 1013606 w 2027211"/>
              <a:gd name="connsiteY1" fmla="*/ 0 h 2027211"/>
              <a:gd name="connsiteX2" fmla="*/ 2027212 w 2027211"/>
              <a:gd name="connsiteY2" fmla="*/ 1013606 h 2027211"/>
              <a:gd name="connsiteX3" fmla="*/ 1013606 w 2027211"/>
              <a:gd name="connsiteY3" fmla="*/ 2027212 h 2027211"/>
              <a:gd name="connsiteX4" fmla="*/ 0 w 2027211"/>
              <a:gd name="connsiteY4" fmla="*/ 1013606 h 202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11" h="2027211">
                <a:moveTo>
                  <a:pt x="0" y="1013606"/>
                </a:moveTo>
                <a:cubicBezTo>
                  <a:pt x="0" y="453807"/>
                  <a:pt x="453807" y="0"/>
                  <a:pt x="1013606" y="0"/>
                </a:cubicBezTo>
                <a:cubicBezTo>
                  <a:pt x="1573405" y="0"/>
                  <a:pt x="2027212" y="453807"/>
                  <a:pt x="2027212" y="1013606"/>
                </a:cubicBezTo>
                <a:cubicBezTo>
                  <a:pt x="2027212" y="1573405"/>
                  <a:pt x="1573405" y="2027212"/>
                  <a:pt x="1013606" y="2027212"/>
                </a:cubicBezTo>
                <a:cubicBezTo>
                  <a:pt x="453807" y="2027212"/>
                  <a:pt x="0" y="1573405"/>
                  <a:pt x="0" y="1013606"/>
                </a:cubicBezTo>
                <a:close/>
              </a:path>
            </a:pathLst>
          </a:cu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rgbClr r="0" g="0" b="0"/>
          </a:effectRef>
          <a:fontRef idx="minor">
            <a:schemeClr val="lt1"/>
          </a:fontRef>
        </p:style>
        <p:txBody>
          <a:bodyPr spcFirstLastPara="0" vert="horz" wrap="square" lIns="36000" tIns="72000" rIns="36000" bIns="72000" numCol="1" spcCol="1270" anchor="ctr" anchorCtr="0">
            <a:noAutofit/>
          </a:bodyPr>
          <a:lstStyle/>
          <a:p>
            <a:pPr lvl="0" algn="ctr" defTabSz="666750" rtl="0">
              <a:lnSpc>
                <a:spcPct val="90000"/>
              </a:lnSpc>
              <a:spcBef>
                <a:spcPct val="0"/>
              </a:spcBef>
              <a:spcAft>
                <a:spcPct val="35000"/>
              </a:spcAft>
            </a:pPr>
            <a:r>
              <a:rPr lang="fr-FR" sz="1400" kern="1200" dirty="0" smtClean="0">
                <a:solidFill>
                  <a:schemeClr val="tx1"/>
                </a:solidFill>
              </a:rPr>
              <a:t>Le divergent</a:t>
            </a:r>
            <a:r>
              <a:rPr lang="fr-FR" sz="1100" kern="1200" dirty="0" smtClean="0">
                <a:solidFill>
                  <a:schemeClr val="tx1"/>
                </a:solidFill>
              </a:rPr>
              <a:t>.</a:t>
            </a:r>
            <a:endParaRPr lang="fr-FR" sz="1100" kern="1200" dirty="0">
              <a:solidFill>
                <a:schemeClr val="tx1"/>
              </a:solidFill>
            </a:endParaRPr>
          </a:p>
        </p:txBody>
      </p:sp>
      <p:sp>
        <p:nvSpPr>
          <p:cNvPr id="14" name="Forme libre 13"/>
          <p:cNvSpPr/>
          <p:nvPr/>
        </p:nvSpPr>
        <p:spPr>
          <a:xfrm rot="20434980">
            <a:off x="5914945" y="4919556"/>
            <a:ext cx="1408194" cy="522479"/>
          </a:xfrm>
          <a:custGeom>
            <a:avLst/>
            <a:gdLst>
              <a:gd name="connsiteX0" fmla="*/ 0 w 2027211"/>
              <a:gd name="connsiteY0" fmla="*/ 1013606 h 2027211"/>
              <a:gd name="connsiteX1" fmla="*/ 1013606 w 2027211"/>
              <a:gd name="connsiteY1" fmla="*/ 0 h 2027211"/>
              <a:gd name="connsiteX2" fmla="*/ 2027212 w 2027211"/>
              <a:gd name="connsiteY2" fmla="*/ 1013606 h 2027211"/>
              <a:gd name="connsiteX3" fmla="*/ 1013606 w 2027211"/>
              <a:gd name="connsiteY3" fmla="*/ 2027212 h 2027211"/>
              <a:gd name="connsiteX4" fmla="*/ 0 w 2027211"/>
              <a:gd name="connsiteY4" fmla="*/ 1013606 h 202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11" h="2027211">
                <a:moveTo>
                  <a:pt x="0" y="1013606"/>
                </a:moveTo>
                <a:cubicBezTo>
                  <a:pt x="0" y="453807"/>
                  <a:pt x="453807" y="0"/>
                  <a:pt x="1013606" y="0"/>
                </a:cubicBezTo>
                <a:cubicBezTo>
                  <a:pt x="1573405" y="0"/>
                  <a:pt x="2027212" y="453807"/>
                  <a:pt x="2027212" y="1013606"/>
                </a:cubicBezTo>
                <a:cubicBezTo>
                  <a:pt x="2027212" y="1573405"/>
                  <a:pt x="1573405" y="2027212"/>
                  <a:pt x="1013606" y="2027212"/>
                </a:cubicBezTo>
                <a:cubicBezTo>
                  <a:pt x="453807" y="2027212"/>
                  <a:pt x="0" y="1573405"/>
                  <a:pt x="0" y="1013606"/>
                </a:cubicBezTo>
                <a:close/>
              </a:path>
            </a:pathLst>
          </a:cu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rgbClr r="0" g="0" b="0"/>
          </a:effectRef>
          <a:fontRef idx="minor">
            <a:schemeClr val="lt1"/>
          </a:fontRef>
        </p:style>
        <p:txBody>
          <a:bodyPr spcFirstLastPara="0" vert="horz" wrap="square" lIns="36000" tIns="72000" rIns="36000" bIns="72000" numCol="1" spcCol="1270" anchor="ctr" anchorCtr="0">
            <a:noAutofit/>
          </a:bodyPr>
          <a:lstStyle/>
          <a:p>
            <a:pPr lvl="0" algn="ctr" defTabSz="666750" rtl="0">
              <a:lnSpc>
                <a:spcPct val="90000"/>
              </a:lnSpc>
              <a:spcBef>
                <a:spcPct val="0"/>
              </a:spcBef>
              <a:spcAft>
                <a:spcPct val="35000"/>
              </a:spcAft>
            </a:pPr>
            <a:r>
              <a:rPr lang="fr-FR" sz="1400" kern="1200" dirty="0" smtClean="0"/>
              <a:t>L'assimilateur </a:t>
            </a:r>
            <a:endParaRPr lang="fr-FR" sz="1400" kern="1200" dirty="0"/>
          </a:p>
        </p:txBody>
      </p:sp>
      <p:sp>
        <p:nvSpPr>
          <p:cNvPr id="15" name="Forme libre 14"/>
          <p:cNvSpPr/>
          <p:nvPr/>
        </p:nvSpPr>
        <p:spPr>
          <a:xfrm rot="21045268">
            <a:off x="5900790" y="5319293"/>
            <a:ext cx="1408194" cy="520242"/>
          </a:xfrm>
          <a:custGeom>
            <a:avLst/>
            <a:gdLst>
              <a:gd name="connsiteX0" fmla="*/ 0 w 2027211"/>
              <a:gd name="connsiteY0" fmla="*/ 1013606 h 2027211"/>
              <a:gd name="connsiteX1" fmla="*/ 1013606 w 2027211"/>
              <a:gd name="connsiteY1" fmla="*/ 0 h 2027211"/>
              <a:gd name="connsiteX2" fmla="*/ 2027212 w 2027211"/>
              <a:gd name="connsiteY2" fmla="*/ 1013606 h 2027211"/>
              <a:gd name="connsiteX3" fmla="*/ 1013606 w 2027211"/>
              <a:gd name="connsiteY3" fmla="*/ 2027212 h 2027211"/>
              <a:gd name="connsiteX4" fmla="*/ 0 w 2027211"/>
              <a:gd name="connsiteY4" fmla="*/ 1013606 h 202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11" h="2027211">
                <a:moveTo>
                  <a:pt x="0" y="1013606"/>
                </a:moveTo>
                <a:cubicBezTo>
                  <a:pt x="0" y="453807"/>
                  <a:pt x="453807" y="0"/>
                  <a:pt x="1013606" y="0"/>
                </a:cubicBezTo>
                <a:cubicBezTo>
                  <a:pt x="1573405" y="0"/>
                  <a:pt x="2027212" y="453807"/>
                  <a:pt x="2027212" y="1013606"/>
                </a:cubicBezTo>
                <a:cubicBezTo>
                  <a:pt x="2027212" y="1573405"/>
                  <a:pt x="1573405" y="2027212"/>
                  <a:pt x="1013606" y="2027212"/>
                </a:cubicBezTo>
                <a:cubicBezTo>
                  <a:pt x="453807" y="2027212"/>
                  <a:pt x="0" y="1573405"/>
                  <a:pt x="0" y="1013606"/>
                </a:cubicBezTo>
                <a:close/>
              </a:path>
            </a:pathLst>
          </a:cu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rgbClr r="0" g="0" b="0"/>
          </a:effectRef>
          <a:fontRef idx="minor">
            <a:schemeClr val="lt1"/>
          </a:fontRef>
        </p:style>
        <p:txBody>
          <a:bodyPr spcFirstLastPara="0" vert="horz" wrap="square" lIns="36000" tIns="72000" rIns="36000" bIns="72000" numCol="1" spcCol="1270" anchor="ctr" anchorCtr="0">
            <a:noAutofit/>
          </a:bodyPr>
          <a:lstStyle/>
          <a:p>
            <a:pPr lvl="0" algn="ctr" defTabSz="666750" rtl="0">
              <a:lnSpc>
                <a:spcPct val="90000"/>
              </a:lnSpc>
              <a:spcBef>
                <a:spcPct val="0"/>
              </a:spcBef>
              <a:spcAft>
                <a:spcPct val="35000"/>
              </a:spcAft>
            </a:pPr>
            <a:r>
              <a:rPr lang="fr-FR" sz="1400" kern="1200" dirty="0" smtClean="0"/>
              <a:t>Le convergent</a:t>
            </a:r>
            <a:endParaRPr lang="fr-FR" sz="1400" kern="1200" dirty="0"/>
          </a:p>
        </p:txBody>
      </p:sp>
      <p:sp>
        <p:nvSpPr>
          <p:cNvPr id="16" name="Forme libre 15"/>
          <p:cNvSpPr/>
          <p:nvPr/>
        </p:nvSpPr>
        <p:spPr>
          <a:xfrm rot="496812">
            <a:off x="5945192" y="5816806"/>
            <a:ext cx="1408194" cy="475861"/>
          </a:xfrm>
          <a:custGeom>
            <a:avLst/>
            <a:gdLst>
              <a:gd name="connsiteX0" fmla="*/ 0 w 2027211"/>
              <a:gd name="connsiteY0" fmla="*/ 1013606 h 2027211"/>
              <a:gd name="connsiteX1" fmla="*/ 1013606 w 2027211"/>
              <a:gd name="connsiteY1" fmla="*/ 0 h 2027211"/>
              <a:gd name="connsiteX2" fmla="*/ 2027212 w 2027211"/>
              <a:gd name="connsiteY2" fmla="*/ 1013606 h 2027211"/>
              <a:gd name="connsiteX3" fmla="*/ 1013606 w 2027211"/>
              <a:gd name="connsiteY3" fmla="*/ 2027212 h 2027211"/>
              <a:gd name="connsiteX4" fmla="*/ 0 w 2027211"/>
              <a:gd name="connsiteY4" fmla="*/ 1013606 h 202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11" h="2027211">
                <a:moveTo>
                  <a:pt x="0" y="1013606"/>
                </a:moveTo>
                <a:cubicBezTo>
                  <a:pt x="0" y="453807"/>
                  <a:pt x="453807" y="0"/>
                  <a:pt x="1013606" y="0"/>
                </a:cubicBezTo>
                <a:cubicBezTo>
                  <a:pt x="1573405" y="0"/>
                  <a:pt x="2027212" y="453807"/>
                  <a:pt x="2027212" y="1013606"/>
                </a:cubicBezTo>
                <a:cubicBezTo>
                  <a:pt x="2027212" y="1573405"/>
                  <a:pt x="1573405" y="2027212"/>
                  <a:pt x="1013606" y="2027212"/>
                </a:cubicBezTo>
                <a:cubicBezTo>
                  <a:pt x="453807" y="2027212"/>
                  <a:pt x="0" y="1573405"/>
                  <a:pt x="0" y="1013606"/>
                </a:cubicBezTo>
                <a:close/>
              </a:path>
            </a:pathLst>
          </a:cu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rgbClr r="0" g="0" b="0"/>
          </a:effectRef>
          <a:fontRef idx="minor">
            <a:schemeClr val="lt1"/>
          </a:fontRef>
        </p:style>
        <p:txBody>
          <a:bodyPr spcFirstLastPara="0" vert="horz" wrap="square" lIns="36000" tIns="72000" rIns="36000" bIns="72000" numCol="1" spcCol="1270" anchor="ctr" anchorCtr="0">
            <a:noAutofit/>
          </a:bodyPr>
          <a:lstStyle/>
          <a:p>
            <a:pPr lvl="0" algn="ctr" defTabSz="666750" rtl="0">
              <a:lnSpc>
                <a:spcPct val="90000"/>
              </a:lnSpc>
              <a:spcBef>
                <a:spcPct val="0"/>
              </a:spcBef>
              <a:spcAft>
                <a:spcPct val="35000"/>
              </a:spcAft>
            </a:pPr>
            <a:r>
              <a:rPr lang="fr-FR" sz="1400" kern="1200" dirty="0" smtClean="0"/>
              <a:t>L'accommodateur </a:t>
            </a:r>
            <a:endParaRPr lang="fr-FR" sz="1400" kern="1200" dirty="0"/>
          </a:p>
        </p:txBody>
      </p:sp>
      <p:grpSp>
        <p:nvGrpSpPr>
          <p:cNvPr id="9" name="Groupe 8"/>
          <p:cNvGrpSpPr/>
          <p:nvPr/>
        </p:nvGrpSpPr>
        <p:grpSpPr>
          <a:xfrm>
            <a:off x="5203676" y="4904412"/>
            <a:ext cx="880492" cy="1836956"/>
            <a:chOff x="-612576" y="1036648"/>
            <a:chExt cx="952500" cy="1836956"/>
          </a:xfrm>
        </p:grpSpPr>
        <p:pic>
          <p:nvPicPr>
            <p:cNvPr id="1034" name="Picture 10" descr="http://668class.wikispaces.com/file/view/david_kolb.jpg/375175726/112x156/david_kol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76" y="1036648"/>
              <a:ext cx="952500" cy="119062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12576" y="2227273"/>
              <a:ext cx="952500" cy="646331"/>
            </a:xfrm>
            <a:prstGeom prst="rect">
              <a:avLst/>
            </a:prstGeom>
            <a:solidFill>
              <a:schemeClr val="bg1"/>
            </a:solidFill>
          </p:spPr>
          <p:txBody>
            <a:bodyPr wrap="square" rtlCol="0">
              <a:spAutoFit/>
            </a:bodyPr>
            <a:lstStyle/>
            <a:p>
              <a:pPr algn="ctr"/>
              <a:r>
                <a:rPr lang="fr-FR" dirty="0" smtClean="0"/>
                <a:t>David KOLB</a:t>
              </a:r>
              <a:endParaRPr lang="fr-FR" dirty="0"/>
            </a:p>
          </p:txBody>
        </p:sp>
      </p:grpSp>
      <p:sp>
        <p:nvSpPr>
          <p:cNvPr id="11" name="AutoShape 12" descr="data:image/jpeg;base64,/9j/4AAQSkZJRgABAQAAAQABAAD/2wCEAAkGBxQREhQUEhQVFhUWGBwYGRcXGR8bGxwcHBsYGB8cIB8cHyggGhwlHh8fITEhJSorLi4uHCAzODMsNygvLisBCgoKDg0OGhAQGywkHCQsLCwsLCwsLCwsLCwsLCwsLCwsLCwsLCwsLCwsLCwsLCwsLCwsLCwsLCwsLCwsLCwsLP/AABEIAKEBOgMBIgACEQEDEQH/xAAcAAEAAgMBAQEAAAAAAAAAAAAABQYDBAcCAQj/xABDEAABAwIEAwUGBAMHAgcBAAABAAIRAyEEBRIxBkFREyJhcYEHMkKRobEjUsHwFGLRM3KCkrLh8TVDFSQ0c6Kzwhb/xAAXAQEBAQEAAAAAAAAAAAAAAAAAAQMC/8QAHxEBAQEBAAICAwEAAAAAAAAAAAECESExElFBYXED/9oADAMBAAIRAxEAPwDhqIiAiIgIiICIiAiIgIiICL1TYXEBoJJ2AEkqXp8NVz7waw8g43M2iGyZQQ4E7KQy3I8RiHFtGk9xG9oA8yYA+a6Dwzw42hS74YKjrue+JA5NHhz/AOBFjpYVhbJL3hvun3Wz4ALi7dTKgYf2dVdM1a1NjvytBf8AM2A9JXwcFU4vXcT/ACskb9ZVrybBsxFZ7n6jTp7MBiXHad7DeOseStLzhGtLKlFwB5t1febH77Ln5V18Y51hOA6QGpznu84aP6qYyXImD/0+HE7and4nrc8vopkZlRrOfQw4MC7pBDgBAMzfc+G+y2abTSZ3KhpkCAb+XkpbV5Ec7B4hztLbRYltr9JvKzf/AMxcPqUqVRw2LiHO+oUxlWLqNphtShri2pjhfxg3+/NbuNyoGnrE0nDvDSbA+IsCp1eKdm1KrTIig4M56Lx6C8R4I3IG16bnseGvAJ0uktdFyHCIE9RPqFMZHxp2hNI0u0qC2ptmGJEkxaeU7xtYrPmNarVhtQ02U3906GmQTtJJkdOV4V8oqtLhDD4lgIpstuafdg2kEixj1hRua8A4ZjLVnMediSHDyIgFXDBcO1cNopsrPDTIvG+/SIXnF8MO7XtS5xeBEyIHjEbnzT5fs445mXD+IoSXU3Fg+NoJbHWeXrCil+gTSqtZ3GMcZ36DnbqqtnPDNDFF0tbSq/mpjTPm33XfQ23Xc25uXJ0U/nfCWIwxnSalPk9gJHqN2n9yoBd9cCIiAiIgIiICIiAiIgIiICIiAiIgIiICIrHlvB1eq0PfFJrttU6iOukXjzhOiugTYKx5VwXiaxbLNDTzdYx1jdXDIOHm0BFFpfUO9QgTbkPyjyk9TspjF4esDTpCq4OcTJAFgBJiPDquLr6dzLWwOUUcKAxgaDHePM+ZNz9ljweCBearrASG/YkfYeqz5xw7iCzWHCOetxB9TG6keCs0pgU8PVAGIAIAOzoO4dsXReN94XDpkwWB7SQyk1sfHVB1HxANx6wOilsRlVJgYKtap3pAGqASGl0ARawKlm4RvaFxkuHhYW5xz8+qqXHuNfVLKVBjzWpva8BvhI8gIPNT2vpGYD/ytUmi17xUMmkTqIE2dJAjxDvvZTLsVXfINFl+bj8hZYcpr1aL/wAbD1A1xJLxDosN4PhHyVpw9CnUYKjT3CJDpgR1S0iuVuGnhvbgxVYJEbEC+k8y09FZ8FQZWpsqNALXtDh5ETyUDnfFFORSpVNTb63U726A7XPMHkoOhxM7BhrMLTPZD/t1DIHi25I8pjpzm/G1OyLfmOppFHDQDu8xOkeXM+C18TlR0uqVNdZwae6byI2AFvQBaeB4ywbR33Pa4mSXsNz1JEhWPLc4w9cTTqNI8xG8C4t6brnlXsUvIsoqUXnE02MbReAX0WiIEe9/eA3HgrxVwzXNvpII59FjzrGBmmkwzWrBwZzAgXc7wbv47LVwmD7CkKVKmXW0l7zvFtRvJnp9kpEe3M2vruwtQECkA4vg3DhLRIsDv8ltUsvZM0apdPIvn/hecsyT+HquvrbXnVq94OA5R8JaD8h6SGIymnAto02DmnSQLcxyRVb4ixVXCM7RoAlzWkm4AdIBA5mYHqFh7Jrw11TttXIwBE+A5eHh5KZ4gaBTAB1tD2F8y4aQ4GZ6jdZswokAEgb3j97wiKmMX2jnMaKgcw3dOj6EGRHP5WhRXE/C1PEsLiNFf4akAajtD4EEG3e3Hjsro/DDtmREua5vygj7n6rWxdZ9NxaQHaiAxkeF7+FzKvTj89VaZa4tcILSQR0IsQvCvftMyAseMTTYQx4Aq89L9pno7r1HiFRFtL2MrOCIiqCIiAiIgIiICIiAiIgIiICIp/I+HTV0Pqagxx7rWjvO8fAePqnRv8AZR2rn1TEMIa3UJGoyS7/CBt/MF0QUgRDZcL35k+J/RY+H+FC1g7I6W7ibtPS3M856+i3cTmD8O4MqMabxqZuJMAlp5LG3taScjVp8RHDM7N9E2sHNEiPGNl7GeM7dlUNdo0kaoMD3bzHgrbS4epxLoJ381r4qlTf+FSALviJ+EfuynY6QeW5gzHl51ghjoDZtG+r9FrcWcMv7E1KA77IeNPvSDPd8RuB1AUjheGKjcZTqNOmm0HVFtViA2OkmfRWTPqraOHe92wEeZT+H9RXD3EDK+DZUb/aua3W0WOsjvC/8x26FbuVYLQC5wl7jLud/W6h+FOFBSccQ8ntKgB0bNbN7j4ndTyvHMmbzLHgMGhwEzJ2hrbO8jNvBOdvId5PLRzjO6bQWtmRM2gauk8/IfRQH/h9SsfxahIdcMBOkDrpEiFlw9DtnlzrAWaDy/wB1YsupBgEA85J/crWZkZXVqDrZSKYhsG5F+ouoTGUoBdsZjuiY5XVrx2EdV72wANr3KhsxwGkXDo8PHmukUzHC26x5NigyoHA6HjZ7beh6jzWzmVECecGFD1GwJQXvKc004oV6+xZ2ZIkQJmYG3IyOg6Lo2Bc17Gljg9pEhwvI8+a41kGJ7XuOvaxU9w1m7sJXFMP/AA6rtBBM6STAc3oVxrDuadGqh5qAN06WgnVzDtgI5iJO/RMbl3at0vLr9CR+q2qNINEBe3H97rN20KmHhuh3ksODe1wdRc6X0wJnmCO6ek+HrsQpBwJlVfFU34ivXo0g0U4DalU8nFp7jQIJcAQd4BPPZQb+PbSa9jnPAc2bSOYHL0XilhWuc/EGXQ3Sxuw/MTOxk2nbuqJwPs9wlG5FSo/873mZ8mwB8pW9isnIE0qtRhiwDiW+oNk8DTxdCpiNTDSYGFsFk6tQO+4ED0nnZcJ4myV2DxD6TpgGWOPxN5Hz5HxBXd6GXw9xqudrMae8QPKLCfvtfZVzizhEYim8EnXq1sebkE7tPVpH2HS/WbxNTriyLfzjKamGfoqDe7XDYja39FoLZkIiICIiAiIgIiICIiAiIgzYTDuqvaxglziGgeJXZqOFFCk1oF2tAEX2HXouY8DR/HYfVYaiSfDS5ddp1KfdLidBMBx90i4ueQBH7Cz3XeWLE5pUfRD6fatGmbCALRExB9FY8GzsKbGkGrXc0atrmLknZrZt+hUhiqVPsHAkCx33FrKFyPiF1Uuptoue+mAHPBGjoJPImNr81m7ZqmExFUBpf2TdoZy9StDA8LYjCVjXw9btgRpfSqiNQkGzxs4cpHO5Unic0r0HNdXotFEkBz2OnRNpcCB3RzI+VlZKtqZLYJgwFZ0QOF4rpOYHGnWBJI0mmSQQYO1o8fBVvN+IP4zGYfC9lUZSNS5qM06tAc82Nw06Y9VaOD67cRh2VGiJ1C/Vri0/UFanFWGDK+Erge7VDXHwd3P1RE+DA3VbzQt/E0gaqlQNPjAH9IKs2jZUmqfxyCfjd9yF1/nPKb9JjJsJIFhqj9SrFhssgXKisvbp6mwiPBS1bFERYxI+phas2PF4Gdiq9nuCDWyTaOqm+3ibGf02UFntYnuNZM9Re26DnGbtIkfPooTFP0tv6q54/KKhElu+w+I+QN1TM6ZocWEgkbgGQPCeqDDluMLHhw5Kf/i2irSfvD2uI8iCqkHwsz6x0SSRO0boP0izHk/9sjzj52JWjXzpxq9jSoPc4Xc6QGN6S69/5QCfBRvB2bvxeEpcnBumo7xb3beJF/D5Ky0KAYBAgfv9yVg2RdbDVSHOq1Z37rGlrQOljqNuc73gbDU4OazTiNAgCu9u87R8ryrG8DaFD4UiliHNiO1vYiCW/F5xAPog3KVcOqPpGzg0OHRwMgx5QPmFr5k1zWO0AExYEwPmtPOsA9+Iovp1Czs9RcQJDgY7p8DF+a2m5gH1BSqgNJEtI2fG/kRzHqoMNRza7JiDs5p3Bjn5i6hcbUqta4CHwO6HGHeXQ+scvEidr4XSZpwDztYgmSD1vfzUXj+0bpJaHEk6g0xAOxE8xe09EVTcwwbcbSdTrsdTc4yyoQCNfOIuDaC0gSuSY7COo1HU3iHNMH99F37H4Vrpadn3G8hwgg257fJVLiDhYYumS1obWglpi7nAmWO8T94PVd51xxqOTovT2FpIIIIMEGxBHJeVqzEREBERAREQEREBERBe/ZPgBVq13H4WNb6Odf8A0x6rqtTK9dENEAQQByjp4LlPsnzCnSr1GOJD6gGgfmI1d3zvYc46rreZYR1OmTScQAJLTdvyNx6EfZY79tc+mTE4BtTCjSNm235AC835c7ytTgANFF9MQHh7jtvMAHx2j0C2MNjX06WqpHZVWtIcDq0l4FvETEePnaRynCtZLmixAHy/S65VuHTVpuY8XI0ub52+XMFbDqGihpZybpF58AtXH5eysIcXNI2cx2lw52css1qTSC01QBZwIaXeBBhs+IgeAVGjwY0MwdIRcAgzvOp0z4yovMM0GNpYmk1rmvo1CxwIuCLtcOUEXWpm/HmHwrywsq69zT7PSfOXENM+BKxez7HjFOxdYgA1KjTp30tawNaD1O5nxTz7RbsixoqUmvO8XHR3MfNQeJwbW16kyQfxAebe93h5H6L3lNRjX12E6TTeSbx3XSQfv8lrYrFOdUJDT2bmOaC7cmJPoQPori+U1PCYoZvh2ttUaDe1ybdd4WvW4opPAaCAdQncWB1E3Hh9VXRhKtTXoe9rbgNpiO8NiXDvR5R52WrlfDFRpIr1NXec4Ft+pDSXCXdJK2ZrK7iWnTcx9Z2lr6U9619Rgg8z5dQoWtxrQJIpUqlQySDYRPMTE/osXtKy5tTCscDdk/I2/RYeFMjoVqFOp3jDS17N+9sZgyB+yg0M94qxJBYGMoNNjBLnEeduS5/i5mep3VuzjhwUS8gkyZJNgPAABo+QKrFejbwCDRP6rJS75d4CB63Xl5ALT/NCzF3ZuqkDug/WEHZfZO1/8G5xbDXVCWzzENBPlIPyVtxOYdmPxGw0mNQuBO09B4rQ4OxFN+DodnYNptBabEENEgjldS+IoB7S0wQQRf7LGtYyNEHqofOcoFd7HFzmFklpaYN955EWHitjDZe6m1opvcGt+EnUI6d6SB5ELJXxFUAw0OHIE/O8KK08BhK1NoFSr2hk97Tp7syBAsYEX5xy2WrmNIMqUHkiBUg6r+8CLeOymaTyRLv8syVF5jgBiS0OLg1jtUtMS4SALch++ag2MVllJ8mJ9T+hUXjMrLR+G9zRyEy3zg/YFfcZk4Ywva9/d7x7xEx5eHRbFfB1tE06kyAQ1/LmRN7mwki15lFVzEOrd13Zh/ZVASWkS4AQ6AecE2lbWJw4k1Kd2vAJHiNiCdnef0hS+X0gaRaGuaW7hwi56eHqfMrDltD8Ss0wW910TcF0zbpafMnaTJHHfallsVKeJaIFQaH2jvt2J5yW/wClUVdw9pWDD8vxJi9Kox0dJcBP+VxXD1ti9jPU8iIi6ciIiAiIgIiICIiD0x5aQQSCDIIsQRzHQr9K8FVzVwVBzna9dJhcTcl2kB8k73lfmhXz2XcQ1m4ingy7VSqkgAk9x0Ey0jaYiNue643Ox1m8ru2CwjWS0Wa4kx0nf5m61q1bRWbREta5stdaDHw32PP05c/jMRoGkv7wHxXn1UdmGYPdY02Pi4gkGRsdnc1k1Z25biG4kVBiHupQZpmCCeVogRcyL7clZKT+Zkz8hHQclWsFnuvu7PaJLHAkiNxqHdPhseaz088cSW6WM6FzpEdbDZVG9nOQ4bFAdtTa7TcSJjyO4VBzVzcmrNfhmgsqkB9ImJjmw3hwHoR5COgVKAc2akvMbCzb9BP1JXJ+K8sqPrkum3uMmdI6SOfX9VYlWvLiMXXFUMc2WjVIgxOoAxYqUzKh+JTpEHQ8y0jk4NdY+Bmy38mwXY0mCdR0gud1MCXQNh5bDyUpiMK2syOf7uPFSe1vpVsBTe12pokOEkEx5xNlvnDuaDUqRJs1o2aDffmbBZMLh9J0uudz/e3P3WHOK5cQxoJ0NL3AfQefgt2KF46whOGZpNpg/dVX2fVi976eqAdwOoVi4qz+g/CAsMvAm+0G3pC5nkGJe2uypRkEHeCPnO6Do3EOVhtOXPe4jZtgI9FzvOHASG+6Lf7LoWf47taId1He62XPCwvlguZJQRGIb7k9QfmVbeGODqmYOO7aE96qQb9WtB3dFp2H0WhktAHG0G8i8Aed438YXXqVDEUwNNSoR4tDvtH7uuNa46znqVfkNGQWaqZDQyWkgkAACYNzAF97BbFPKyGgCo+20uJ+c7+qi6OLxPPT/lIP1svL8Ri2+8xhHUav2Lfqs2j0auMoVIPZ1qV5PuVR8u4//wCJWQcQ0vi104MAPY4fIgEEeqwNzqoDDsOR4hwv6EfqojMcTWr1BTLW0mkB2+o2POwGn9ygtNN3ag6XQ2YkbzzH8p+o8IWPF5hTpU5mzRYC5McgObiqhmGZ4KgH9rjYJPwPLuQE6GC58b+mwg6nE7GknBYavVft2lYaW35j4j66U4dXPKcxbimNrGqDTcTFJo2gxDjvaLgwpWtmQmRcbSPdB8XH9/Rcny+piqTXBrWNL3Oe86r6nEk+6IiY57KTpZniqY1hlF5j4i7u8rBx/onE6v8A/wCIucDpAcAYMbC8STtbmAs9HEMaNMgudJcQNyPHkPVcQ4g4wzDU4uAFMHk0xO14Nj5qq1OIcU5xd29UE/leW+liF1MVLuOre1TO6VCg+gO9WxIEifcYNMFw6mLf7X4ssmIxDqji+o5z3HdziSTyuTcrGu8zkcW9ERF0giIgIiICIiAiIgLJh6zqbmvYS1zSHNcLEEGQR4ysaIO3+zv2gvxuqhiGtNdrNTHAQKgAEgjYP52sb2EXuWHwznMFR8MkToY2HDqCd5G1oX5gp1C0gtJBGxBgrpvs/wDaOKbRh8c5xp30VrlzZ5Pi7h/NuPtnrH00zr7dYYabGAUgCH9Oc7knfzJv6rXweBeHONXQ4fCWtIt46pM/f6LXrcW4GhSD/wCJo6YgaXhxMcobLifRQo9pOBqGGVov8bS37iIWfK67FmFECQNTZPwGPpt9lBOoBtRwdzBMui48OfiveHzqlWuyqx5/ke13pYr24io8NIOoXv8Af5oLPlY0Na07R3fLp6LUqYssrtYwl7D7wF9HQz0nl/RYsPl7XtDXAkNMQSbwsmc5vhsFT1VHAEe7TbGo+AH67JPIyYim8PJaZ6/vrEKWwOBDW3u513ddvuoDgvPzmDa1TszTYHhjAb7Nad9tU7xtZTWbZe57gdbw020tdpnxJF/+St4xrxjslo1G6ajWlpJ3i0xdVLF4bA0D79ManEt7wPu7Df6qaxPCVFzTra4k2JNRxPTckqqZvwYynJYxsATsCRG9+aoy4zDUsRT00nNcWN7xAsYuOfKTdQmYZOzDtDgYJadxcECY+tvEK+8N5VSwtMmPeb3iSL+XKFz7jnNg5rnA2DnfePQWsgpeJc6dVIlr2kOaRycDI+q6zwF7QqWLpdnVDqdemAHNDS4O6uaGgnfcRZcZymq6o955cvqsmbUjSLa9JxY9p95pgzyMjYqWdWXj9GV80IdpZSqvcRaGkNnoXGw+yy4bEP0NNQaXRdo5HouScPe2So0NZjafaAWNVlneZbsT5Qt/MOK6+NEYY6WPsBSOqofBzo7p/laJHVZXNaSxYuKuM6WGOgGX7aWwXekm3mbfZUGrh8ZmVQvqaxTPdhpOgATa/vm/QnwHK28McENaGvqU5cZMO5XuXdZPLnz6q9UsG1sW2EAcvQBO89Hv25/kfB1NkaKQc4fG+5Hl+X0v9lYX5DSYC+s/utuTs0eZ6KwVMO7VLXBojaJPnfb9+S+DAMmXBzjM95xIB8Bsp5VBsw2GLe46np5EGZHO45c5v9FixGW0Se63YRIDpGkQB/MfvzmynsVhhcjeOQvtG6xFsAbnxJUVUMRkzKrCdLdM6XB1zG23Q7rkfGfD4wdUBhJpvBLZ5QYLZ5x18V3bMKobMCJZHLkbLlPtSd3aEi7i8g+ADB5338fRd4vlxqeHPkRFqzEREBERAREQEREBERAREQEREBEW7gcFrudkGkrTwbn+IwtZr5e+lBa5jnGNJ6TIBBAPpHNatKg1uwCyt6JZ0XDHe0HEP1CnFMO/Lv0meqqwc+tU3LnvcBJuS4mAtdWf2Z5acRmWHAFqbu1d5Mv/AKoCkki29foHI8mZhcNSoMAim0DzduXHxJkrZdG3NbKr/HVSrTwdSrhzFWkO0b0Om5afAiR6qo94jERrN7EX5R1UXVxMR0AvN5lwvPhP18FScTx+/E4M1qYAMd5s7Wg+iqtPibGV6Ml7WNA+EXtH6oLZxVxNLXMa6AOYO+9vnB+a5bxFmJrkge7K2K1VziS4kytN1OXQEE7w7lJGHDyOQ+q1M9oTRqDp3vkQuwY/JBSy5jQBIZTnzESuc5jhOR2cCD6oOaSt7L8Y+kdVNzmu6tJB+YWrWpFj3NO7SQsgKC25X7Rcdh/drF4/LVGsfM976rpHCftRw2JAZiT/AA9XmSZY7+674fI/NcJRS5lWWv1rSeHAFsaTsZBn5brHWJ6gGeS4j7IeKXUMSMLUeexrWaDsx+4joDt8l2eviHQezaXuGwnSD6myy1ONJevNQvHNrvDZR5xrXamt99hEsI70G4jwPXwWw/DVXEmoWsAFtPeuQJvaI228VGZi0Ui17B3omfFsWJ39Vy6aGMpOqAOJ09AN79eS4xxvnJxOIIDtVOl3GkbHq715eAC6B7SOJezoFjDFWsNIHxNZ8RPT8o8zHu248tMT8s9X8CIi0cCIiAiIgIiICIiAiIgIiICIiD60SYU9QbpAAULhR3x5qcag+lJXkFfUH0rsPsFyuGYnFEe8W0WeTe+75ktH+Fce/dl+kMhbRyjLaIxL20gxmqo5xiXu7zgBu4yYAEmyC1yoLA55h8woVjQcKjGvfRcRtI3Pi0gyDzC4nx/7V62ODqGDDqOHMhzj/aVBt/gaegv1PJY/YxiqtHGFjHHTUA1s+FwHOORHX/hBofwLsBjK1B16VQuA6f02IWDAB3ZOYDuY+y6jxlwsauJLQ2G1G6mO30vG8+H6FU3C5eQ/S4aKjCGuB3Bb/Xr0KCFxuANKk55AgwB1Ji62eAMjOJxVOny99x5BrYcSft5kK0Z7hBXIDnCKYmdpdaPp0WDMaT8DQc09yti23b8TKIMnyNQwI6NPMoJP2g+0Kk14w9ACpRbPbVBvPSmdjp3J2O3ioCuW1Gtexwexwlrhsf6Ecwbhc/z6t8I5n6D9/ReeHM8dhXQRrpOPfZ/+mn4Xj67FBs8XYHRVa8bVB9Rb7QolqvHEzKeIwfa0nB7WkODhYg82uG7XaeR6WkXVIBCDESvi+RdfUGXD1jTc17d2kOHoZX6gy7MGPpU3MgNcxrgBsAQCIHJflxq7PwnxJToZZQNarTZDXABzu8YcQAGiSfQLPcd4XnE4toGqxiTIPz/4XPPaFxn/AAzOzpGa1QDfZjepjc8gPnteC4o9pmsFuEkE2NVwiBHwDeZ5u26c1zivWc9xc9xc4mSSZJKmcfa619PWLxL6r3PqOLnuMlx3Kwoi1ZiIiAiIgIiICIiAiIgIiICIiAiIgy4X32+amjsoXC++3zUuCg9Fy8yvgRBtYHFmlUp1AGk03NeA4S0lpDhI6SF94kzjEY+r2uKquqH4Rs1oPJrRYD69VqAr4g+0qYFgrR7N8YKWZYYn3Xu7M/4gQPqQqwxZ6FYsc17fea4OHmCCEH61dTD2wR/sVWuKuFG4xutp7PENENqcjGzXjmOh3E+inspxor0aVZt21WNf/mAP+y1+Jc0/hcO+qBLrNYDsXus2fCbnwBQcxweZNwDScVTnEBxFHDnq06e0f0pgi35okdVXc0bWq68TiTLn3k2G2wHJoGwVsyDhs16vb1yalR1QanOvJtPoOmwhRPtlxjaWjDMjURqfHJvIeZ+w8UHH8WS55ceZ+Q5LE2mtqqLr4Gwg94LGPo69BtUaWPaRIcD1HhuDyK1Q1ZiF5cYQYiELYX0vRz5QeFgqbrOsNXdB4REQEREBERAREQEREBERAREQEREBERAREQZcL77fNSyIg+FfeSIg+BB+iIg9NX3p++i+og/S3ss/6VhP7h/1OXn2jf2FH/32fZyIg2sh/sqH91v3XEfbB/1TEf4P/rYiIKKdz5hP6oiDw/8ARYHL6iDyiIgLDV3REHhERAREQ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14" descr="data:image/jpeg;base64,/9j/4AAQSkZJRgABAQAAAQABAAD/2wCEAAkGBxQREhQUEhQVFhUWGBwYGRcXGR8bGxwcHBsYGB8cIB8cHyggGhwlHh8fITEhJSorLi4uHCAzODMsNygvLisBCgoKDg0OGhAQGywkHCQsLCwsLCwsLCwsLCwsLCwsLCwsLCwsLCwsLCwsLCwsLCwsLCwsLCwsLCwsLCwsLCwsLP/AABEIAKEBOgMBIgACEQEDEQH/xAAcAAEAAgMBAQEAAAAAAAAAAAAABQYDBAcCAQj/xABDEAABAwIEAwUGBAMHAgcBAAABAAIRAyEEBRIxBkFREyJhcYEHMkKRobEjUsHwFGLRM3KCkrLh8TVDFSQ0c6Kzwhb/xAAXAQEBAQEAAAAAAAAAAAAAAAAAAQMC/8QAHxEBAQEBAAICAwEAAAAAAAAAAAECESExElFBYXED/9oADAMBAAIRAxEAPwDhqIiAiIgIiICIiAiIgIiICL1TYXEBoJJ2AEkqXp8NVz7waw8g43M2iGyZQQ4E7KQy3I8RiHFtGk9xG9oA8yYA+a6Dwzw42hS74YKjrue+JA5NHhz/AOBFjpYVhbJL3hvun3Wz4ALi7dTKgYf2dVdM1a1NjvytBf8AM2A9JXwcFU4vXcT/ACskb9ZVrybBsxFZ7n6jTp7MBiXHad7DeOseStLzhGtLKlFwB5t1febH77Ln5V18Y51hOA6QGpznu84aP6qYyXImD/0+HE7and4nrc8vopkZlRrOfQw4MC7pBDgBAMzfc+G+y2abTSZ3KhpkCAb+XkpbV5Ec7B4hztLbRYltr9JvKzf/AMxcPqUqVRw2LiHO+oUxlWLqNphtShri2pjhfxg3+/NbuNyoGnrE0nDvDSbA+IsCp1eKdm1KrTIig4M56Lx6C8R4I3IG16bnseGvAJ0uktdFyHCIE9RPqFMZHxp2hNI0u0qC2ptmGJEkxaeU7xtYrPmNarVhtQ02U3906GmQTtJJkdOV4V8oqtLhDD4lgIpstuafdg2kEixj1hRua8A4ZjLVnMediSHDyIgFXDBcO1cNopsrPDTIvG+/SIXnF8MO7XtS5xeBEyIHjEbnzT5fs445mXD+IoSXU3Fg+NoJbHWeXrCil+gTSqtZ3GMcZ36DnbqqtnPDNDFF0tbSq/mpjTPm33XfQ23Xc25uXJ0U/nfCWIwxnSalPk9gJHqN2n9yoBd9cCIiAiIgIiICIiAiIgIiICIiAiIgIiICIrHlvB1eq0PfFJrttU6iOukXjzhOiugTYKx5VwXiaxbLNDTzdYx1jdXDIOHm0BFFpfUO9QgTbkPyjyk9TspjF4esDTpCq4OcTJAFgBJiPDquLr6dzLWwOUUcKAxgaDHePM+ZNz9ljweCBearrASG/YkfYeqz5xw7iCzWHCOetxB9TG6keCs0pgU8PVAGIAIAOzoO4dsXReN94XDpkwWB7SQyk1sfHVB1HxANx6wOilsRlVJgYKtap3pAGqASGl0ARawKlm4RvaFxkuHhYW5xz8+qqXHuNfVLKVBjzWpva8BvhI8gIPNT2vpGYD/ytUmi17xUMmkTqIE2dJAjxDvvZTLsVXfINFl+bj8hZYcpr1aL/wAbD1A1xJLxDosN4PhHyVpw9CnUYKjT3CJDpgR1S0iuVuGnhvbgxVYJEbEC+k8y09FZ8FQZWpsqNALXtDh5ETyUDnfFFORSpVNTb63U726A7XPMHkoOhxM7BhrMLTPZD/t1DIHi25I8pjpzm/G1OyLfmOppFHDQDu8xOkeXM+C18TlR0uqVNdZwae6byI2AFvQBaeB4ywbR33Pa4mSXsNz1JEhWPLc4w9cTTqNI8xG8C4t6brnlXsUvIsoqUXnE02MbReAX0WiIEe9/eA3HgrxVwzXNvpII59FjzrGBmmkwzWrBwZzAgXc7wbv47LVwmD7CkKVKmXW0l7zvFtRvJnp9kpEe3M2vruwtQECkA4vg3DhLRIsDv8ltUsvZM0apdPIvn/hecsyT+HquvrbXnVq94OA5R8JaD8h6SGIymnAto02DmnSQLcxyRVb4ixVXCM7RoAlzWkm4AdIBA5mYHqFh7Jrw11TttXIwBE+A5eHh5KZ4gaBTAB1tD2F8y4aQ4GZ6jdZswokAEgb3j97wiKmMX2jnMaKgcw3dOj6EGRHP5WhRXE/C1PEsLiNFf4akAajtD4EEG3e3Hjsro/DDtmREua5vygj7n6rWxdZ9NxaQHaiAxkeF7+FzKvTj89VaZa4tcILSQR0IsQvCvftMyAseMTTYQx4Aq89L9pno7r1HiFRFtL2MrOCIiqCIiAiIgIiICIiAiIgIiICIp/I+HTV0Pqagxx7rWjvO8fAePqnRv8AZR2rn1TEMIa3UJGoyS7/CBt/MF0QUgRDZcL35k+J/RY+H+FC1g7I6W7ibtPS3M856+i3cTmD8O4MqMabxqZuJMAlp5LG3taScjVp8RHDM7N9E2sHNEiPGNl7GeM7dlUNdo0kaoMD3bzHgrbS4epxLoJ381r4qlTf+FSALviJ+EfuynY6QeW5gzHl51ghjoDZtG+r9FrcWcMv7E1KA77IeNPvSDPd8RuB1AUjheGKjcZTqNOmm0HVFtViA2OkmfRWTPqraOHe92wEeZT+H9RXD3EDK+DZUb/aua3W0WOsjvC/8x26FbuVYLQC5wl7jLud/W6h+FOFBSccQ8ntKgB0bNbN7j4ndTyvHMmbzLHgMGhwEzJ2hrbO8jNvBOdvId5PLRzjO6bQWtmRM2gauk8/IfRQH/h9SsfxahIdcMBOkDrpEiFlw9DtnlzrAWaDy/wB1YsupBgEA85J/crWZkZXVqDrZSKYhsG5F+ouoTGUoBdsZjuiY5XVrx2EdV72wANr3KhsxwGkXDo8PHmukUzHC26x5NigyoHA6HjZ7beh6jzWzmVECecGFD1GwJQXvKc004oV6+xZ2ZIkQJmYG3IyOg6Lo2Bc17Gljg9pEhwvI8+a41kGJ7XuOvaxU9w1m7sJXFMP/AA6rtBBM6STAc3oVxrDuadGqh5qAN06WgnVzDtgI5iJO/RMbl3at0vLr9CR+q2qNINEBe3H97rN20KmHhuh3ksODe1wdRc6X0wJnmCO6ek+HrsQpBwJlVfFU34ivXo0g0U4DalU8nFp7jQIJcAQd4BPPZQb+PbSa9jnPAc2bSOYHL0XilhWuc/EGXQ3Sxuw/MTOxk2nbuqJwPs9wlG5FSo/873mZ8mwB8pW9isnIE0qtRhiwDiW+oNk8DTxdCpiNTDSYGFsFk6tQO+4ED0nnZcJ4myV2DxD6TpgGWOPxN5Hz5HxBXd6GXw9xqudrMae8QPKLCfvtfZVzizhEYim8EnXq1sebkE7tPVpH2HS/WbxNTriyLfzjKamGfoqDe7XDYja39FoLZkIiICIiAiIgIiICIiAiIgzYTDuqvaxglziGgeJXZqOFFCk1oF2tAEX2HXouY8DR/HYfVYaiSfDS5ddp1KfdLidBMBx90i4ueQBH7Cz3XeWLE5pUfRD6fatGmbCALRExB9FY8GzsKbGkGrXc0atrmLknZrZt+hUhiqVPsHAkCx33FrKFyPiF1Uuptoue+mAHPBGjoJPImNr81m7ZqmExFUBpf2TdoZy9StDA8LYjCVjXw9btgRpfSqiNQkGzxs4cpHO5Unic0r0HNdXotFEkBz2OnRNpcCB3RzI+VlZKtqZLYJgwFZ0QOF4rpOYHGnWBJI0mmSQQYO1o8fBVvN+IP4zGYfC9lUZSNS5qM06tAc82Nw06Y9VaOD67cRh2VGiJ1C/Vri0/UFanFWGDK+Erge7VDXHwd3P1RE+DA3VbzQt/E0gaqlQNPjAH9IKs2jZUmqfxyCfjd9yF1/nPKb9JjJsJIFhqj9SrFhssgXKisvbp6mwiPBS1bFERYxI+phas2PF4Gdiq9nuCDWyTaOqm+3ibGf02UFntYnuNZM9Re26DnGbtIkfPooTFP0tv6q54/KKhElu+w+I+QN1TM6ZocWEgkbgGQPCeqDDluMLHhw5Kf/i2irSfvD2uI8iCqkHwsz6x0SSRO0boP0izHk/9sjzj52JWjXzpxq9jSoPc4Xc6QGN6S69/5QCfBRvB2bvxeEpcnBumo7xb3beJF/D5Ky0KAYBAgfv9yVg2RdbDVSHOq1Z37rGlrQOljqNuc73gbDU4OazTiNAgCu9u87R8ryrG8DaFD4UiliHNiO1vYiCW/F5xAPog3KVcOqPpGzg0OHRwMgx5QPmFr5k1zWO0AExYEwPmtPOsA9+Iovp1Czs9RcQJDgY7p8DF+a2m5gH1BSqgNJEtI2fG/kRzHqoMNRza7JiDs5p3Bjn5i6hcbUqta4CHwO6HGHeXQ+scvEidr4XSZpwDztYgmSD1vfzUXj+0bpJaHEk6g0xAOxE8xe09EVTcwwbcbSdTrsdTc4yyoQCNfOIuDaC0gSuSY7COo1HU3iHNMH99F37H4Vrpadn3G8hwgg257fJVLiDhYYumS1obWglpi7nAmWO8T94PVd51xxqOTovT2FpIIIIMEGxBHJeVqzEREBERAREQEREBERBe/ZPgBVq13H4WNb6Odf8A0x6rqtTK9dENEAQQByjp4LlPsnzCnSr1GOJD6gGgfmI1d3zvYc46rreZYR1OmTScQAJLTdvyNx6EfZY79tc+mTE4BtTCjSNm235AC835c7ytTgANFF9MQHh7jtvMAHx2j0C2MNjX06WqpHZVWtIcDq0l4FvETEePnaRynCtZLmixAHy/S65VuHTVpuY8XI0ub52+XMFbDqGihpZybpF58AtXH5eysIcXNI2cx2lw52css1qTSC01QBZwIaXeBBhs+IgeAVGjwY0MwdIRcAgzvOp0z4yovMM0GNpYmk1rmvo1CxwIuCLtcOUEXWpm/HmHwrywsq69zT7PSfOXENM+BKxez7HjFOxdYgA1KjTp30tawNaD1O5nxTz7RbsixoqUmvO8XHR3MfNQeJwbW16kyQfxAebe93h5H6L3lNRjX12E6TTeSbx3XSQfv8lrYrFOdUJDT2bmOaC7cmJPoQPori+U1PCYoZvh2ttUaDe1ybdd4WvW4opPAaCAdQncWB1E3Hh9VXRhKtTXoe9rbgNpiO8NiXDvR5R52WrlfDFRpIr1NXec4Ft+pDSXCXdJK2ZrK7iWnTcx9Z2lr6U9619Rgg8z5dQoWtxrQJIpUqlQySDYRPMTE/osXtKy5tTCscDdk/I2/RYeFMjoVqFOp3jDS17N+9sZgyB+yg0M94qxJBYGMoNNjBLnEeduS5/i5mep3VuzjhwUS8gkyZJNgPAABo+QKrFejbwCDRP6rJS75d4CB63Xl5ALT/NCzF3ZuqkDug/WEHZfZO1/8G5xbDXVCWzzENBPlIPyVtxOYdmPxGw0mNQuBO09B4rQ4OxFN+DodnYNptBabEENEgjldS+IoB7S0wQQRf7LGtYyNEHqofOcoFd7HFzmFklpaYN955EWHitjDZe6m1opvcGt+EnUI6d6SB5ELJXxFUAw0OHIE/O8KK08BhK1NoFSr2hk97Tp7syBAsYEX5xy2WrmNIMqUHkiBUg6r+8CLeOymaTyRLv8syVF5jgBiS0OLg1jtUtMS4SALch++ag2MVllJ8mJ9T+hUXjMrLR+G9zRyEy3zg/YFfcZk4Ywva9/d7x7xEx5eHRbFfB1tE06kyAQ1/LmRN7mwki15lFVzEOrd13Zh/ZVASWkS4AQ6AecE2lbWJw4k1Kd2vAJHiNiCdnef0hS+X0gaRaGuaW7hwi56eHqfMrDltD8Ss0wW910TcF0zbpafMnaTJHHfallsVKeJaIFQaH2jvt2J5yW/wClUVdw9pWDD8vxJi9Kox0dJcBP+VxXD1ti9jPU8iIi6ciIiAiIgIiICIiD0x5aQQSCDIIsQRzHQr9K8FVzVwVBzna9dJhcTcl2kB8k73lfmhXz2XcQ1m4ingy7VSqkgAk9x0Ey0jaYiNue643Ox1m8ru2CwjWS0Wa4kx0nf5m61q1bRWbREta5stdaDHw32PP05c/jMRoGkv7wHxXn1UdmGYPdY02Pi4gkGRsdnc1k1Z25biG4kVBiHupQZpmCCeVogRcyL7clZKT+Zkz8hHQclWsFnuvu7PaJLHAkiNxqHdPhseaz088cSW6WM6FzpEdbDZVG9nOQ4bFAdtTa7TcSJjyO4VBzVzcmrNfhmgsqkB9ImJjmw3hwHoR5COgVKAc2akvMbCzb9BP1JXJ+K8sqPrkum3uMmdI6SOfX9VYlWvLiMXXFUMc2WjVIgxOoAxYqUzKh+JTpEHQ8y0jk4NdY+Bmy38mwXY0mCdR0gud1MCXQNh5bDyUpiMK2syOf7uPFSe1vpVsBTe12pokOEkEx5xNlvnDuaDUqRJs1o2aDffmbBZMLh9J0uudz/e3P3WHOK5cQxoJ0NL3AfQefgt2KF46whOGZpNpg/dVX2fVi976eqAdwOoVi4qz+g/CAsMvAm+0G3pC5nkGJe2uypRkEHeCPnO6Do3EOVhtOXPe4jZtgI9FzvOHASG+6Lf7LoWf47taId1He62XPCwvlguZJQRGIb7k9QfmVbeGODqmYOO7aE96qQb9WtB3dFp2H0WhktAHG0G8i8Aed438YXXqVDEUwNNSoR4tDvtH7uuNa46znqVfkNGQWaqZDQyWkgkAACYNzAF97BbFPKyGgCo+20uJ+c7+qi6OLxPPT/lIP1svL8Ri2+8xhHUav2Lfqs2j0auMoVIPZ1qV5PuVR8u4//wCJWQcQ0vi104MAPY4fIgEEeqwNzqoDDsOR4hwv6EfqojMcTWr1BTLW0mkB2+o2POwGn9ygtNN3ag6XQ2YkbzzH8p+o8IWPF5hTpU5mzRYC5McgObiqhmGZ4KgH9rjYJPwPLuQE6GC58b+mwg6nE7GknBYavVft2lYaW35j4j66U4dXPKcxbimNrGqDTcTFJo2gxDjvaLgwpWtmQmRcbSPdB8XH9/Rcny+piqTXBrWNL3Oe86r6nEk+6IiY57KTpZniqY1hlF5j4i7u8rBx/onE6v8A/wCIucDpAcAYMbC8STtbmAs9HEMaNMgudJcQNyPHkPVcQ4g4wzDU4uAFMHk0xO14Nj5qq1OIcU5xd29UE/leW+liF1MVLuOre1TO6VCg+gO9WxIEifcYNMFw6mLf7X4ssmIxDqji+o5z3HdziSTyuTcrGu8zkcW9ERF0giIgIiICIiAiIgLJh6zqbmvYS1zSHNcLEEGQR4ysaIO3+zv2gvxuqhiGtNdrNTHAQKgAEgjYP52sb2EXuWHwznMFR8MkToY2HDqCd5G1oX5gp1C0gtJBGxBgrpvs/wDaOKbRh8c5xp30VrlzZ5Pi7h/NuPtnrH00zr7dYYabGAUgCH9Oc7knfzJv6rXweBeHONXQ4fCWtIt46pM/f6LXrcW4GhSD/wCJo6YgaXhxMcobLifRQo9pOBqGGVov8bS37iIWfK67FmFECQNTZPwGPpt9lBOoBtRwdzBMui48OfiveHzqlWuyqx5/ke13pYr24io8NIOoXv8Af5oLPlY0Na07R3fLp6LUqYssrtYwl7D7wF9HQz0nl/RYsPl7XtDXAkNMQSbwsmc5vhsFT1VHAEe7TbGo+AH67JPIyYim8PJaZ6/vrEKWwOBDW3u513ddvuoDgvPzmDa1TszTYHhjAb7Nad9tU7xtZTWbZe57gdbw020tdpnxJF/+St4xrxjslo1G6ajWlpJ3i0xdVLF4bA0D79ManEt7wPu7Df6qaxPCVFzTra4k2JNRxPTckqqZvwYynJYxsATsCRG9+aoy4zDUsRT00nNcWN7xAsYuOfKTdQmYZOzDtDgYJadxcECY+tvEK+8N5VSwtMmPeb3iSL+XKFz7jnNg5rnA2DnfePQWsgpeJc6dVIlr2kOaRycDI+q6zwF7QqWLpdnVDqdemAHNDS4O6uaGgnfcRZcZymq6o955cvqsmbUjSLa9JxY9p95pgzyMjYqWdWXj9GV80IdpZSqvcRaGkNnoXGw+yy4bEP0NNQaXRdo5HouScPe2So0NZjafaAWNVlneZbsT5Qt/MOK6+NEYY6WPsBSOqofBzo7p/laJHVZXNaSxYuKuM6WGOgGX7aWwXekm3mbfZUGrh8ZmVQvqaxTPdhpOgATa/vm/QnwHK28McENaGvqU5cZMO5XuXdZPLnz6q9UsG1sW2EAcvQBO89Hv25/kfB1NkaKQc4fG+5Hl+X0v9lYX5DSYC+s/utuTs0eZ6KwVMO7VLXBojaJPnfb9+S+DAMmXBzjM95xIB8Bsp5VBsw2GLe46np5EGZHO45c5v9FixGW0Se63YRIDpGkQB/MfvzmynsVhhcjeOQvtG6xFsAbnxJUVUMRkzKrCdLdM6XB1zG23Q7rkfGfD4wdUBhJpvBLZ5QYLZ5x18V3bMKobMCJZHLkbLlPtSd3aEi7i8g+ADB5338fRd4vlxqeHPkRFqzEREBERAREQEREBERAREQEREBEW7gcFrudkGkrTwbn+IwtZr5e+lBa5jnGNJ6TIBBAPpHNatKg1uwCyt6JZ0XDHe0HEP1CnFMO/Lv0meqqwc+tU3LnvcBJuS4mAtdWf2Z5acRmWHAFqbu1d5Mv/AKoCkki29foHI8mZhcNSoMAim0DzduXHxJkrZdG3NbKr/HVSrTwdSrhzFWkO0b0Om5afAiR6qo94jERrN7EX5R1UXVxMR0AvN5lwvPhP18FScTx+/E4M1qYAMd5s7Wg+iqtPibGV6Ml7WNA+EXtH6oLZxVxNLXMa6AOYO+9vnB+a5bxFmJrkge7K2K1VziS4kytN1OXQEE7w7lJGHDyOQ+q1M9oTRqDp3vkQuwY/JBSy5jQBIZTnzESuc5jhOR2cCD6oOaSt7L8Y+kdVNzmu6tJB+YWrWpFj3NO7SQsgKC25X7Rcdh/drF4/LVGsfM976rpHCftRw2JAZiT/AA9XmSZY7+674fI/NcJRS5lWWv1rSeHAFsaTsZBn5brHWJ6gGeS4j7IeKXUMSMLUeexrWaDsx+4joDt8l2eviHQezaXuGwnSD6myy1ONJevNQvHNrvDZR5xrXamt99hEsI70G4jwPXwWw/DVXEmoWsAFtPeuQJvaI228VGZi0Ui17B3omfFsWJ39Vy6aGMpOqAOJ09AN79eS4xxvnJxOIIDtVOl3GkbHq715eAC6B7SOJezoFjDFWsNIHxNZ8RPT8o8zHu248tMT8s9X8CIi0cCIiAiIgIiICIiAiIgIiICIiD60SYU9QbpAAULhR3x5qcag+lJXkFfUH0rsPsFyuGYnFEe8W0WeTe+75ktH+Fce/dl+kMhbRyjLaIxL20gxmqo5xiXu7zgBu4yYAEmyC1yoLA55h8woVjQcKjGvfRcRtI3Pi0gyDzC4nx/7V62ODqGDDqOHMhzj/aVBt/gaegv1PJY/YxiqtHGFjHHTUA1s+FwHOORHX/hBofwLsBjK1B16VQuA6f02IWDAB3ZOYDuY+y6jxlwsauJLQ2G1G6mO30vG8+H6FU3C5eQ/S4aKjCGuB3Bb/Xr0KCFxuANKk55AgwB1Ji62eAMjOJxVOny99x5BrYcSft5kK0Z7hBXIDnCKYmdpdaPp0WDMaT8DQc09yti23b8TKIMnyNQwI6NPMoJP2g+0Kk14w9ACpRbPbVBvPSmdjp3J2O3ioCuW1Gtexwexwlrhsf6Ecwbhc/z6t8I5n6D9/ReeHM8dhXQRrpOPfZ/+mn4Xj67FBs8XYHRVa8bVB9Rb7QolqvHEzKeIwfa0nB7WkODhYg82uG7XaeR6WkXVIBCDESvi+RdfUGXD1jTc17d2kOHoZX6gy7MGPpU3MgNcxrgBsAQCIHJflxq7PwnxJToZZQNarTZDXABzu8YcQAGiSfQLPcd4XnE4toGqxiTIPz/4XPPaFxn/AAzOzpGa1QDfZjepjc8gPnteC4o9pmsFuEkE2NVwiBHwDeZ5u26c1zivWc9xc9xc4mSSZJKmcfa619PWLxL6r3PqOLnuMlx3Kwoi1ZiIiAiIgIiICIiAiIgIiICIiAiIgy4X32+amjsoXC++3zUuCg9Fy8yvgRBtYHFmlUp1AGk03NeA4S0lpDhI6SF94kzjEY+r2uKquqH4Rs1oPJrRYD69VqAr4g+0qYFgrR7N8YKWZYYn3Xu7M/4gQPqQqwxZ6FYsc17fea4OHmCCEH61dTD2wR/sVWuKuFG4xutp7PENENqcjGzXjmOh3E+inspxor0aVZt21WNf/mAP+y1+Jc0/hcO+qBLrNYDsXus2fCbnwBQcxweZNwDScVTnEBxFHDnq06e0f0pgi35okdVXc0bWq68TiTLn3k2G2wHJoGwVsyDhs16vb1yalR1QanOvJtPoOmwhRPtlxjaWjDMjURqfHJvIeZ+w8UHH8WS55ceZ+Q5LE2mtqqLr4Gwg94LGPo69BtUaWPaRIcD1HhuDyK1Q1ZiF5cYQYiELYX0vRz5QeFgqbrOsNXdB4REQEREBERAREQEREBERAREQEREBERAREQZcL77fNSyIg+FfeSIg+BB+iIg9NX3p++i+og/S3ss/6VhP7h/1OXn2jf2FH/32fZyIg2sh/sqH91v3XEfbB/1TEf4P/rYiIKKdz5hP6oiDw/8ARYHL6iDyiIgLDV3REHhERAREQ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AutoShape 16" descr="data:image/jpeg;base64,/9j/4AAQSkZJRgABAQAAAQABAAD/2wCEAAkGBxQREhQUEhQVFhUWGBwYGRcXGR8bGxwcHBsYGB8cIB8cHyggGhwlHh8fITEhJSorLi4uHCAzODMsNygvLisBCgoKDg0OGhAQGywkHCQsLCwsLCwsLCwsLCwsLCwsLCwsLCwsLCwsLCwsLCwsLCwsLCwsLCwsLCwsLCwsLCwsLP/AABEIAKEBOgMBIgACEQEDEQH/xAAcAAEAAgMBAQEAAAAAAAAAAAAABQYDBAcCAQj/xABDEAABAwIEAwUGBAMHAgcBAAABAAIRAyEEBRIxBkFREyJhcYEHMkKRobEjUsHwFGLRM3KCkrLh8TVDFSQ0c6Kzwhb/xAAXAQEBAQEAAAAAAAAAAAAAAAAAAQMC/8QAHxEBAQEBAAICAwEAAAAAAAAAAAECESExElFBYXED/9oADAMBAAIRAxEAPwDhqIiAiIgIiICIiAiIgIiICL1TYXEBoJJ2AEkqXp8NVz7waw8g43M2iGyZQQ4E7KQy3I8RiHFtGk9xG9oA8yYA+a6Dwzw42hS74YKjrue+JA5NHhz/AOBFjpYVhbJL3hvun3Wz4ALi7dTKgYf2dVdM1a1NjvytBf8AM2A9JXwcFU4vXcT/ACskb9ZVrybBsxFZ7n6jTp7MBiXHad7DeOseStLzhGtLKlFwB5t1febH77Ln5V18Y51hOA6QGpznu84aP6qYyXImD/0+HE7and4nrc8vopkZlRrOfQw4MC7pBDgBAMzfc+G+y2abTSZ3KhpkCAb+XkpbV5Ec7B4hztLbRYltr9JvKzf/AMxcPqUqVRw2LiHO+oUxlWLqNphtShri2pjhfxg3+/NbuNyoGnrE0nDvDSbA+IsCp1eKdm1KrTIig4M56Lx6C8R4I3IG16bnseGvAJ0uktdFyHCIE9RPqFMZHxp2hNI0u0qC2ptmGJEkxaeU7xtYrPmNarVhtQ02U3906GmQTtJJkdOV4V8oqtLhDD4lgIpstuafdg2kEixj1hRua8A4ZjLVnMediSHDyIgFXDBcO1cNopsrPDTIvG+/SIXnF8MO7XtS5xeBEyIHjEbnzT5fs445mXD+IoSXU3Fg+NoJbHWeXrCil+gTSqtZ3GMcZ36DnbqqtnPDNDFF0tbSq/mpjTPm33XfQ23Xc25uXJ0U/nfCWIwxnSalPk9gJHqN2n9yoBd9cCIiAiIgIiICIiAiIgIiICIiAiIgIiICIrHlvB1eq0PfFJrttU6iOukXjzhOiugTYKx5VwXiaxbLNDTzdYx1jdXDIOHm0BFFpfUO9QgTbkPyjyk9TspjF4esDTpCq4OcTJAFgBJiPDquLr6dzLWwOUUcKAxgaDHePM+ZNz9ljweCBearrASG/YkfYeqz5xw7iCzWHCOetxB9TG6keCs0pgU8PVAGIAIAOzoO4dsXReN94XDpkwWB7SQyk1sfHVB1HxANx6wOilsRlVJgYKtap3pAGqASGl0ARawKlm4RvaFxkuHhYW5xz8+qqXHuNfVLKVBjzWpva8BvhI8gIPNT2vpGYD/ytUmi17xUMmkTqIE2dJAjxDvvZTLsVXfINFl+bj8hZYcpr1aL/wAbD1A1xJLxDosN4PhHyVpw9CnUYKjT3CJDpgR1S0iuVuGnhvbgxVYJEbEC+k8y09FZ8FQZWpsqNALXtDh5ETyUDnfFFORSpVNTb63U726A7XPMHkoOhxM7BhrMLTPZD/t1DIHi25I8pjpzm/G1OyLfmOppFHDQDu8xOkeXM+C18TlR0uqVNdZwae6byI2AFvQBaeB4ywbR33Pa4mSXsNz1JEhWPLc4w9cTTqNI8xG8C4t6brnlXsUvIsoqUXnE02MbReAX0WiIEe9/eA3HgrxVwzXNvpII59FjzrGBmmkwzWrBwZzAgXc7wbv47LVwmD7CkKVKmXW0l7zvFtRvJnp9kpEe3M2vruwtQECkA4vg3DhLRIsDv8ltUsvZM0apdPIvn/hecsyT+HquvrbXnVq94OA5R8JaD8h6SGIymnAto02DmnSQLcxyRVb4ixVXCM7RoAlzWkm4AdIBA5mYHqFh7Jrw11TttXIwBE+A5eHh5KZ4gaBTAB1tD2F8y4aQ4GZ6jdZswokAEgb3j97wiKmMX2jnMaKgcw3dOj6EGRHP5WhRXE/C1PEsLiNFf4akAajtD4EEG3e3Hjsro/DDtmREua5vygj7n6rWxdZ9NxaQHaiAxkeF7+FzKvTj89VaZa4tcILSQR0IsQvCvftMyAseMTTYQx4Aq89L9pno7r1HiFRFtL2MrOCIiqCIiAiIgIiICIiAiIgIiICIp/I+HTV0Pqagxx7rWjvO8fAePqnRv8AZR2rn1TEMIa3UJGoyS7/CBt/MF0QUgRDZcL35k+J/RY+H+FC1g7I6W7ibtPS3M856+i3cTmD8O4MqMabxqZuJMAlp5LG3taScjVp8RHDM7N9E2sHNEiPGNl7GeM7dlUNdo0kaoMD3bzHgrbS4epxLoJ381r4qlTf+FSALviJ+EfuynY6QeW5gzHl51ghjoDZtG+r9FrcWcMv7E1KA77IeNPvSDPd8RuB1AUjheGKjcZTqNOmm0HVFtViA2OkmfRWTPqraOHe92wEeZT+H9RXD3EDK+DZUb/aua3W0WOsjvC/8x26FbuVYLQC5wl7jLud/W6h+FOFBSccQ8ntKgB0bNbN7j4ndTyvHMmbzLHgMGhwEzJ2hrbO8jNvBOdvId5PLRzjO6bQWtmRM2gauk8/IfRQH/h9SsfxahIdcMBOkDrpEiFlw9DtnlzrAWaDy/wB1YsupBgEA85J/crWZkZXVqDrZSKYhsG5F+ouoTGUoBdsZjuiY5XVrx2EdV72wANr3KhsxwGkXDo8PHmukUzHC26x5NigyoHA6HjZ7beh6jzWzmVECecGFD1GwJQXvKc004oV6+xZ2ZIkQJmYG3IyOg6Lo2Bc17Gljg9pEhwvI8+a41kGJ7XuOvaxU9w1m7sJXFMP/AA6rtBBM6STAc3oVxrDuadGqh5qAN06WgnVzDtgI5iJO/RMbl3at0vLr9CR+q2qNINEBe3H97rN20KmHhuh3ksODe1wdRc6X0wJnmCO6ek+HrsQpBwJlVfFU34ivXo0g0U4DalU8nFp7jQIJcAQd4BPPZQb+PbSa9jnPAc2bSOYHL0XilhWuc/EGXQ3Sxuw/MTOxk2nbuqJwPs9wlG5FSo/873mZ8mwB8pW9isnIE0qtRhiwDiW+oNk8DTxdCpiNTDSYGFsFk6tQO+4ED0nnZcJ4myV2DxD6TpgGWOPxN5Hz5HxBXd6GXw9xqudrMae8QPKLCfvtfZVzizhEYim8EnXq1sebkE7tPVpH2HS/WbxNTriyLfzjKamGfoqDe7XDYja39FoLZkIiICIiAiIgIiICIiAiIgzYTDuqvaxglziGgeJXZqOFFCk1oF2tAEX2HXouY8DR/HYfVYaiSfDS5ddp1KfdLidBMBx90i4ueQBH7Cz3XeWLE5pUfRD6fatGmbCALRExB9FY8GzsKbGkGrXc0atrmLknZrZt+hUhiqVPsHAkCx33FrKFyPiF1Uuptoue+mAHPBGjoJPImNr81m7ZqmExFUBpf2TdoZy9StDA8LYjCVjXw9btgRpfSqiNQkGzxs4cpHO5Unic0r0HNdXotFEkBz2OnRNpcCB3RzI+VlZKtqZLYJgwFZ0QOF4rpOYHGnWBJI0mmSQQYO1o8fBVvN+IP4zGYfC9lUZSNS5qM06tAc82Nw06Y9VaOD67cRh2VGiJ1C/Vri0/UFanFWGDK+Erge7VDXHwd3P1RE+DA3VbzQt/E0gaqlQNPjAH9IKs2jZUmqfxyCfjd9yF1/nPKb9JjJsJIFhqj9SrFhssgXKisvbp6mwiPBS1bFERYxI+phas2PF4Gdiq9nuCDWyTaOqm+3ibGf02UFntYnuNZM9Re26DnGbtIkfPooTFP0tv6q54/KKhElu+w+I+QN1TM6ZocWEgkbgGQPCeqDDluMLHhw5Kf/i2irSfvD2uI8iCqkHwsz6x0SSRO0boP0izHk/9sjzj52JWjXzpxq9jSoPc4Xc6QGN6S69/5QCfBRvB2bvxeEpcnBumo7xb3beJF/D5Ky0KAYBAgfv9yVg2RdbDVSHOq1Z37rGlrQOljqNuc73gbDU4OazTiNAgCu9u87R8ryrG8DaFD4UiliHNiO1vYiCW/F5xAPog3KVcOqPpGzg0OHRwMgx5QPmFr5k1zWO0AExYEwPmtPOsA9+Iovp1Czs9RcQJDgY7p8DF+a2m5gH1BSqgNJEtI2fG/kRzHqoMNRza7JiDs5p3Bjn5i6hcbUqta4CHwO6HGHeXQ+scvEidr4XSZpwDztYgmSD1vfzUXj+0bpJaHEk6g0xAOxE8xe09EVTcwwbcbSdTrsdTc4yyoQCNfOIuDaC0gSuSY7COo1HU3iHNMH99F37H4Vrpadn3G8hwgg257fJVLiDhYYumS1obWglpi7nAmWO8T94PVd51xxqOTovT2FpIIIIMEGxBHJeVqzEREBERAREQEREBERBe/ZPgBVq13H4WNb6Odf8A0x6rqtTK9dENEAQQByjp4LlPsnzCnSr1GOJD6gGgfmI1d3zvYc46rreZYR1OmTScQAJLTdvyNx6EfZY79tc+mTE4BtTCjSNm235AC835c7ytTgANFF9MQHh7jtvMAHx2j0C2MNjX06WqpHZVWtIcDq0l4FvETEePnaRynCtZLmixAHy/S65VuHTVpuY8XI0ub52+XMFbDqGihpZybpF58AtXH5eysIcXNI2cx2lw52css1qTSC01QBZwIaXeBBhs+IgeAVGjwY0MwdIRcAgzvOp0z4yovMM0GNpYmk1rmvo1CxwIuCLtcOUEXWpm/HmHwrywsq69zT7PSfOXENM+BKxez7HjFOxdYgA1KjTp30tawNaD1O5nxTz7RbsixoqUmvO8XHR3MfNQeJwbW16kyQfxAebe93h5H6L3lNRjX12E6TTeSbx3XSQfv8lrYrFOdUJDT2bmOaC7cmJPoQPori+U1PCYoZvh2ttUaDe1ybdd4WvW4opPAaCAdQncWB1E3Hh9VXRhKtTXoe9rbgNpiO8NiXDvR5R52WrlfDFRpIr1NXec4Ft+pDSXCXdJK2ZrK7iWnTcx9Z2lr6U9619Rgg8z5dQoWtxrQJIpUqlQySDYRPMTE/osXtKy5tTCscDdk/I2/RYeFMjoVqFOp3jDS17N+9sZgyB+yg0M94qxJBYGMoNNjBLnEeduS5/i5mep3VuzjhwUS8gkyZJNgPAABo+QKrFejbwCDRP6rJS75d4CB63Xl5ALT/NCzF3ZuqkDug/WEHZfZO1/8G5xbDXVCWzzENBPlIPyVtxOYdmPxGw0mNQuBO09B4rQ4OxFN+DodnYNptBabEENEgjldS+IoB7S0wQQRf7LGtYyNEHqofOcoFd7HFzmFklpaYN955EWHitjDZe6m1opvcGt+EnUI6d6SB5ELJXxFUAw0OHIE/O8KK08BhK1NoFSr2hk97Tp7syBAsYEX5xy2WrmNIMqUHkiBUg6r+8CLeOymaTyRLv8syVF5jgBiS0OLg1jtUtMS4SALch++ag2MVllJ8mJ9T+hUXjMrLR+G9zRyEy3zg/YFfcZk4Ywva9/d7x7xEx5eHRbFfB1tE06kyAQ1/LmRN7mwki15lFVzEOrd13Zh/ZVASWkS4AQ6AecE2lbWJw4k1Kd2vAJHiNiCdnef0hS+X0gaRaGuaW7hwi56eHqfMrDltD8Ss0wW910TcF0zbpafMnaTJHHfallsVKeJaIFQaH2jvt2J5yW/wClUVdw9pWDD8vxJi9Kox0dJcBP+VxXD1ti9jPU8iIi6ciIiAiIgIiICIiD0x5aQQSCDIIsQRzHQr9K8FVzVwVBzna9dJhcTcl2kB8k73lfmhXz2XcQ1m4ingy7VSqkgAk9x0Ey0jaYiNue643Ox1m8ru2CwjWS0Wa4kx0nf5m61q1bRWbREta5stdaDHw32PP05c/jMRoGkv7wHxXn1UdmGYPdY02Pi4gkGRsdnc1k1Z25biG4kVBiHupQZpmCCeVogRcyL7clZKT+Zkz8hHQclWsFnuvu7PaJLHAkiNxqHdPhseaz088cSW6WM6FzpEdbDZVG9nOQ4bFAdtTa7TcSJjyO4VBzVzcmrNfhmgsqkB9ImJjmw3hwHoR5COgVKAc2akvMbCzb9BP1JXJ+K8sqPrkum3uMmdI6SOfX9VYlWvLiMXXFUMc2WjVIgxOoAxYqUzKh+JTpEHQ8y0jk4NdY+Bmy38mwXY0mCdR0gud1MCXQNh5bDyUpiMK2syOf7uPFSe1vpVsBTe12pokOEkEx5xNlvnDuaDUqRJs1o2aDffmbBZMLh9J0uudz/e3P3WHOK5cQxoJ0NL3AfQefgt2KF46whOGZpNpg/dVX2fVi976eqAdwOoVi4qz+g/CAsMvAm+0G3pC5nkGJe2uypRkEHeCPnO6Do3EOVhtOXPe4jZtgI9FzvOHASG+6Lf7LoWf47taId1He62XPCwvlguZJQRGIb7k9QfmVbeGODqmYOO7aE96qQb9WtB3dFp2H0WhktAHG0G8i8Aed438YXXqVDEUwNNSoR4tDvtH7uuNa46znqVfkNGQWaqZDQyWkgkAACYNzAF97BbFPKyGgCo+20uJ+c7+qi6OLxPPT/lIP1svL8Ri2+8xhHUav2Lfqs2j0auMoVIPZ1qV5PuVR8u4//wCJWQcQ0vi104MAPY4fIgEEeqwNzqoDDsOR4hwv6EfqojMcTWr1BTLW0mkB2+o2POwGn9ygtNN3ag6XQ2YkbzzH8p+o8IWPF5hTpU5mzRYC5McgObiqhmGZ4KgH9rjYJPwPLuQE6GC58b+mwg6nE7GknBYavVft2lYaW35j4j66U4dXPKcxbimNrGqDTcTFJo2gxDjvaLgwpWtmQmRcbSPdB8XH9/Rcny+piqTXBrWNL3Oe86r6nEk+6IiY57KTpZniqY1hlF5j4i7u8rBx/onE6v8A/wCIucDpAcAYMbC8STtbmAs9HEMaNMgudJcQNyPHkPVcQ4g4wzDU4uAFMHk0xO14Nj5qq1OIcU5xd29UE/leW+liF1MVLuOre1TO6VCg+gO9WxIEifcYNMFw6mLf7X4ssmIxDqji+o5z3HdziSTyuTcrGu8zkcW9ERF0giIgIiICIiAiIgLJh6zqbmvYS1zSHNcLEEGQR4ysaIO3+zv2gvxuqhiGtNdrNTHAQKgAEgjYP52sb2EXuWHwznMFR8MkToY2HDqCd5G1oX5gp1C0gtJBGxBgrpvs/wDaOKbRh8c5xp30VrlzZ5Pi7h/NuPtnrH00zr7dYYabGAUgCH9Oc7knfzJv6rXweBeHONXQ4fCWtIt46pM/f6LXrcW4GhSD/wCJo6YgaXhxMcobLifRQo9pOBqGGVov8bS37iIWfK67FmFECQNTZPwGPpt9lBOoBtRwdzBMui48OfiveHzqlWuyqx5/ke13pYr24io8NIOoXv8Af5oLPlY0Na07R3fLp6LUqYssrtYwl7D7wF9HQz0nl/RYsPl7XtDXAkNMQSbwsmc5vhsFT1VHAEe7TbGo+AH67JPIyYim8PJaZ6/vrEKWwOBDW3u513ddvuoDgvPzmDa1TszTYHhjAb7Nad9tU7xtZTWbZe57gdbw020tdpnxJF/+St4xrxjslo1G6ajWlpJ3i0xdVLF4bA0D79ManEt7wPu7Df6qaxPCVFzTra4k2JNRxPTckqqZvwYynJYxsATsCRG9+aoy4zDUsRT00nNcWN7xAsYuOfKTdQmYZOzDtDgYJadxcECY+tvEK+8N5VSwtMmPeb3iSL+XKFz7jnNg5rnA2DnfePQWsgpeJc6dVIlr2kOaRycDI+q6zwF7QqWLpdnVDqdemAHNDS4O6uaGgnfcRZcZymq6o955cvqsmbUjSLa9JxY9p95pgzyMjYqWdWXj9GV80IdpZSqvcRaGkNnoXGw+yy4bEP0NNQaXRdo5HouScPe2So0NZjafaAWNVlneZbsT5Qt/MOK6+NEYY6WPsBSOqofBzo7p/laJHVZXNaSxYuKuM6WGOgGX7aWwXekm3mbfZUGrh8ZmVQvqaxTPdhpOgATa/vm/QnwHK28McENaGvqU5cZMO5XuXdZPLnz6q9UsG1sW2EAcvQBO89Hv25/kfB1NkaKQc4fG+5Hl+X0v9lYX5DSYC+s/utuTs0eZ6KwVMO7VLXBojaJPnfb9+S+DAMmXBzjM95xIB8Bsp5VBsw2GLe46np5EGZHO45c5v9FixGW0Se63YRIDpGkQB/MfvzmynsVhhcjeOQvtG6xFsAbnxJUVUMRkzKrCdLdM6XB1zG23Q7rkfGfD4wdUBhJpvBLZ5QYLZ5x18V3bMKobMCJZHLkbLlPtSd3aEi7i8g+ADB5338fRd4vlxqeHPkRFqzEREBERAREQEREBERAREQEREBEW7gcFrudkGkrTwbn+IwtZr5e+lBa5jnGNJ6TIBBAPpHNatKg1uwCyt6JZ0XDHe0HEP1CnFMO/Lv0meqqwc+tU3LnvcBJuS4mAtdWf2Z5acRmWHAFqbu1d5Mv/AKoCkki29foHI8mZhcNSoMAim0DzduXHxJkrZdG3NbKr/HVSrTwdSrhzFWkO0b0Om5afAiR6qo94jERrN7EX5R1UXVxMR0AvN5lwvPhP18FScTx+/E4M1qYAMd5s7Wg+iqtPibGV6Ml7WNA+EXtH6oLZxVxNLXMa6AOYO+9vnB+a5bxFmJrkge7K2K1VziS4kytN1OXQEE7w7lJGHDyOQ+q1M9oTRqDp3vkQuwY/JBSy5jQBIZTnzESuc5jhOR2cCD6oOaSt7L8Y+kdVNzmu6tJB+YWrWpFj3NO7SQsgKC25X7Rcdh/drF4/LVGsfM976rpHCftRw2JAZiT/AA9XmSZY7+674fI/NcJRS5lWWv1rSeHAFsaTsZBn5brHWJ6gGeS4j7IeKXUMSMLUeexrWaDsx+4joDt8l2eviHQezaXuGwnSD6myy1ONJevNQvHNrvDZR5xrXamt99hEsI70G4jwPXwWw/DVXEmoWsAFtPeuQJvaI228VGZi0Ui17B3omfFsWJ39Vy6aGMpOqAOJ09AN79eS4xxvnJxOIIDtVOl3GkbHq715eAC6B7SOJezoFjDFWsNIHxNZ8RPT8o8zHu248tMT8s9X8CIi0cCIiAiIgIiICIiAiIgIiICIiD60SYU9QbpAAULhR3x5qcag+lJXkFfUH0rsPsFyuGYnFEe8W0WeTe+75ktH+Fce/dl+kMhbRyjLaIxL20gxmqo5xiXu7zgBu4yYAEmyC1yoLA55h8woVjQcKjGvfRcRtI3Pi0gyDzC4nx/7V62ODqGDDqOHMhzj/aVBt/gaegv1PJY/YxiqtHGFjHHTUA1s+FwHOORHX/hBofwLsBjK1B16VQuA6f02IWDAB3ZOYDuY+y6jxlwsauJLQ2G1G6mO30vG8+H6FU3C5eQ/S4aKjCGuB3Bb/Xr0KCFxuANKk55AgwB1Ji62eAMjOJxVOny99x5BrYcSft5kK0Z7hBXIDnCKYmdpdaPp0WDMaT8DQc09yti23b8TKIMnyNQwI6NPMoJP2g+0Kk14w9ACpRbPbVBvPSmdjp3J2O3ioCuW1Gtexwexwlrhsf6Ecwbhc/z6t8I5n6D9/ReeHM8dhXQRrpOPfZ/+mn4Xj67FBs8XYHRVa8bVB9Rb7QolqvHEzKeIwfa0nB7WkODhYg82uG7XaeR6WkXVIBCDESvi+RdfUGXD1jTc17d2kOHoZX6gy7MGPpU3MgNcxrgBsAQCIHJflxq7PwnxJToZZQNarTZDXABzu8YcQAGiSfQLPcd4XnE4toGqxiTIPz/4XPPaFxn/AAzOzpGa1QDfZjepjc8gPnteC4o9pmsFuEkE2NVwiBHwDeZ5u26c1zivWc9xc9xc4mSSZJKmcfa619PWLxL6r3PqOLnuMlx3Kwoi1ZiIiAiIgIiICIiAiIgIiICIiAiIgy4X32+amjsoXC++3zUuCg9Fy8yvgRBtYHFmlUp1AGk03NeA4S0lpDhI6SF94kzjEY+r2uKquqH4Rs1oPJrRYD69VqAr4g+0qYFgrR7N8YKWZYYn3Xu7M/4gQPqQqwxZ6FYsc17fea4OHmCCEH61dTD2wR/sVWuKuFG4xutp7PENENqcjGzXjmOh3E+inspxor0aVZt21WNf/mAP+y1+Jc0/hcO+qBLrNYDsXus2fCbnwBQcxweZNwDScVTnEBxFHDnq06e0f0pgi35okdVXc0bWq68TiTLn3k2G2wHJoGwVsyDhs16vb1yalR1QanOvJtPoOmwhRPtlxjaWjDMjURqfHJvIeZ+w8UHH8WS55ceZ+Q5LE2mtqqLr4Gwg94LGPo69BtUaWPaRIcD1HhuDyK1Q1ZiF5cYQYiELYX0vRz5QeFgqbrOsNXdB4REQEREBERAREQEREBERAREQEREBERAREQZcL77fNSyIg+FfeSIg+BB+iIg9NX3p++i+og/S3ss/6VhP7h/1OXn2jf2FH/32fZyIg2sh/sqH91v3XEfbB/1TEf4P/rYiIKKdz5hP6oiDw/8ARYHL6iDyiIgLDV3REHhERAREQ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AutoShape 18" descr="data:image/jpeg;base64,/9j/4AAQSkZJRgABAQAAAQABAAD/2wCEAAkGBxMSEhQUEhQUFhUXFhQXGBcXGRQWFhsYGBgWFxgXFBcYHCggGBwlHBUVITEhJSksLi4uFx8zODQsNygtLiwBCgoKBQUFDgUFDisZExkrKysrKysrKysrKysrKysrKysrKysrKysrKysrKysrKysrKysrKysrKysrKysrKysrK//AABEIAKMAcAMBIgACEQEDEQH/xAAcAAABBAMBAAAAAAAAAAAAAAAGAAQFBwECAwj/xABIEAABAwEFAwgFCAgEBwAAAAABAAIDEQQFEiExB0FRBhMiYXFzgcIlNVKRsRUyk6HB0dLwFCNCQ1NikuEXM2PxFiRygoOisv/EABQBAQAAAAAAAAAAAAAAAAAAAAD/xAAUEQEAAAAAAAAAAAAAAAAAAAAA/9oADAMBAAIRAxEAPwB1tQ2i26w290FndEGCON3SjDjVwNc69SEhtkvX24Poh+JLbp62d3EPmVfAILB/xkvT24Poh+JI7ZL19uD6IfiQA1tadal7Bdocadn5CAwh2s3s6nSgz/0R+JS9i2h3q/8AeQ9f6kfVmoW77lDW1cKDdXeia7rraaGuHKpogeN5bW8/New9fND71xdy2vHOk0VRqDCB9dVpHdTweiSRXUCvgV3tNjApi6RPVQoIi2bRL1ZljhHD9UD9qjJtqt7t/agP/iH4k+tNkqTVtG5jPXwQ9bbA0GgGSB0/bDew1dB9EPvWg2yXp7cH0Q/Eoq0Xc0j871B3ndjojpkdDuQGf+Md6+3B9EPxIs2YbRLdbre2C0OiMZjkd0WBpq2lM69apJpVhbC/WzO5n8qDXbr62d3EPmVfgZ0R9t3PpZ3cQ+ZB90WLnHtrpr4b0DqyWDCBlUn3oluix01zOSaQsD3ucNNB4KbukOzy6x4ICO7rA5245UyOiJrJZ8IzAruFExuOAn5x1A6kUWaw6Z/aghP0V7XYgMj8exNbbdz3AkfPAOf2I0ZZCK1/ITO02UAnM560QA9su1zsNT+zWlNOxDFssrQXkVrllvqjy+bHQDCXUaKeCE7bEdaCoogFbTZy3I7xkVtZYefY+N5qQOiKVKk7xZUk0pSoUDZXOZM0tJFajWiAWtdkMbiDlnpwR1sL9bM7mfyoV5RxUkdWornx/wB0U7CT6VZ3M3wagxt1HpZ/cQ+ZDV0PwBxGuHJE+3H1s7uYPg5BkbjmEBPd8dRluFTwRTcEBJadyErhfXLiEd3BEQBUgAnggN7psQoCiSONoAUFczwBStVPMzA3oO2EJFo4LBouTnncgibyhaTvpwQTethB3UNcjup1o9nxHdohC133ZpC9gkYSKtIroUARe8BBy31r4IccRiFeJ+pGF8AGnUhqCwmaUxtIFTWqCHv+TnHdCtA3wU7sL9bM7ifypzaeTxDi1hJpQPO6qzsfs3N325nsstAHuZ96BttyPpZ3cwfByFbDG14AOVTqinbn62d3EPwchzk68ObJGdQWvHZo4IHt1ksfQ6g08CjO6+ULGupgLmDJzwcv+0byEIxxBsoGrQTWup4LtYZXMJphcCdCcJpXQHcgu+47bE9ocx4LfzkeBRLHK0NXn+z3syI5ODHkE0AllbQb8DBmP5qqe/4ztEIBxsmjp85jXtp15oLkM4z6qV8ViS0taKkhDHJ+2PljkfiriawhCN8vt1pe9mBxiY7CcBpnSoqdUBNyqvjFHSKSJjTq5zmtIG9Vve84IDbBGHtA6cpq6rjvBcnN73DNZI4rQY2uD3lr2Rxc85gDatriJzJyWbsNqdHG6VrC59S5jGc25o3BwBpogaMkxCp1yB7eIWLqho/EMqYgT2U+9Tt4WBvNsczcBiHbxTjkhYWyyiJ2Q6dSNekBT4IM2BzzA4ObhcMTzXg07/BCex+087fZk9qO0H/5ojzlTeDWQTCnSZZ5Iy7+YZFVzsLHpWPuJvgxBrt09bO7iHzIFsdrMTw8btRxG8I527etndxB5lXh4caoLBvGGMuc5hywMeOqoXSW7cbo2EAtc2uYpXqTG6nB9ixAdIjARxp+dERXK0WqzxmvSjyrw7UBJaOSf6YI3ESQYIzFWJwGKPezLcpa/rFFDZn5UaIAxrDTPcCevrW1xc/GwAgOA0quPLF2GAF2pdWmv51QO9n0obBgrUigITiOctkkjB6LzXtI1r1KC5BSFzzTQ08U/vescrSdC6ngUEzZGwvbgdkd7SSPfRaTXexvRjoCdANyfRWeOSNpe0E8dCszQtY3oNzQDt8WfBG0DPLPtKGuTF4c1OH0/eEAb6AZ/Wi2/f8AKc6lKN96AILX+gsbanMDql7mg/tEbh70EztMlFnuwtyD5XkEu+cS/pOAHAAoO2HetmdxP5UNcsOVUt4zCSQYWtHQjrkOJ7SiTYZ62Z3M/lQcdvJ9LO7mHzKuiVYu3kelndxD5lXRCCRui+HwVaM2k1w8DlmjbkfO4OkFadIGm6jhkVWxRhd15sbJCQei+PCeOIUz96C7rqYQBicTvFNEw2gyf8q5/skeNclpcF4tc0BrgdFIX/d4nYY65HXd7kA9s3nGTAQXAknsRBywaMNHGhJBB7FX92ckLxs03OQlrg3LWlQif/hi0WljP0t5FD81h+qqAluC8HOjZi0NRUZioUjbg6mRrkuFgsAjYI2jogZca9q2msbi0ip03IIi8ZBzRaTUnKn2IB5VSMlsTYnlzXxF/ADs7VYdmu8g1fmc8uvcgnlo2NkcjgAagh28tcPzqgpkOVibCD6VZ3E3lVcB6sbYN61b3M3wagW3j1s7uIfMq6crH26trez+4g+DlXjoig4uU3yehbIQXBxLdwFT1KIcxPuTkwbOwHRxoeFOtBePIm6gJXvILWhrKNpliOue8IvntsUbuk5oP/U361FclZYnMoJC80BrSgqMv7UWOUvJSCWrzH06b60QPn35Zm0rNHQ9ba14Fc7Tf9nhoZJGAONQQcR8AEKXNyRhe4h9nyG/QIosHJizRULIGg8XGpHYgUHKQSf5EMkn8zhzbPEnXwUhYZZiXc61raUphJOq3FnwkUBI6tAnnNBBH3k3I013Hr3Kotp09obZ+k1oa94a9zerNte3NWtfM5aRlUGoJ4cEG2mwutd3Xi3D0QQ6N24viq44OuiChirF2CH0q3uZvKq6Vi7BPWre5m8qBztvb6Vf3MHwcgLCjvblLhvV/cw/ByrkvLjqg3tMlMgmjXEZ7xmt3tWAzI9iD0JyNhMBD5OkJA1zTvrTOqsONoI4oe5L2YS2OB3+lHQjs/spSxmRhwmrqb9EHYxtbiIGdKLSWZrMNd+9dJZQ7sBz/soq0uY4kPIGHSpA101QTUeaTgo667ZVrQXDEBnmN+hCbXjfIBwNBc5xoKa19nq7UEffxfIeYYQ57zQdQ3u8FNW2yNgsUsbfmts8nj0HVcesldblunmiZH5yuAB4NHsjrzzKjtots5m7bS+tCYywdrsqIPKxbkOwKxNgnrVvczfBqAbQ2jvzuVhbCB6VZ3M/lQa7ePWz+4h8yBII95R5t1bW9ndxD5kFsaQAEDOdtErMF1tLVpEKIPSeyS2CW7YaGpYCx3a0oydACM+z/dU/sBvE4rVAdCI5W+FWn7FczUFe8oLltNjxy2V0ksJzfGSXPj64+LfghKWI2iZskji9rxo05DDpUeKu9w6j4KndpF52KyyYYHtMlTjjZo0ni4ZDs1QStm5ONYGvaZC53RFD7OgRfcdzGOj5iXy0IFaEMHAHeetD2ynlFHaYcDpG/pLScTNKN4x+2OJCPqINKKr9vNvLbJDEP3stT2MANPeVaZaqS2+z/r7Iz2YpneJcwA+4IKhtAqaqwNhHrVncz+VALgj/AGEil7M4czPT/wBUG+24el3dzB8HIIejvbcz0q81oeZg+DkC14094Qc8GRKbtzTt9CFwxNG8fUgONkN4czeENdJAYz46fWvSHwXku5bXzMzJAR0Htdu3EL1nC8OaHDQgH3gFAPctpLT+jvZY6iYsJDuA3hv8x3LzD0sTg7Ex1elirir/ADA51XsDD/Zed9sVkjbeT3Q4a4Gc7QigfnSo3GiAXuuWdksYgxc/iHN4PnF24Ab+zReprsMnNR8+GibA3nA35uKnSp1VVe7GOTUTbM22OAdLKThccwxgyAZ96sxzd6DCoDbk/FbwPYhYPeSfsXoEj4rzftbtIdeU+YywN9w/ugBno82F+tWdzP5UBlzeI94R9sMI+VWUP7mb4NQehJLDE84nxxuOWbmtJ95C1+SoP4MX9DPuWUkGPkuD+DF/Qz7kvkqD+DD9Gz7kkkC+S4P4MX9DPuTprQMgKAbgkkgymjruhOZiiJOtWMNe3JZSQdooWsaAxrWjg0AD3BdEkkCTZ93QuNXRREnUljCffRYSQY+SoP4MP0bPuW0VgiYQ5kUbTxa1oPvASS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9" name="Groupe 18"/>
          <p:cNvGrpSpPr/>
          <p:nvPr/>
        </p:nvGrpSpPr>
        <p:grpSpPr>
          <a:xfrm>
            <a:off x="148385" y="836712"/>
            <a:ext cx="967231" cy="2016224"/>
            <a:chOff x="0" y="2996952"/>
            <a:chExt cx="967231" cy="2016224"/>
          </a:xfrm>
        </p:grpSpPr>
        <p:pic>
          <p:nvPicPr>
            <p:cNvPr id="104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96952"/>
              <a:ext cx="967231" cy="141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24"/>
            <p:cNvSpPr txBox="1"/>
            <p:nvPr/>
          </p:nvSpPr>
          <p:spPr>
            <a:xfrm>
              <a:off x="0" y="4366845"/>
              <a:ext cx="952500" cy="646331"/>
            </a:xfrm>
            <a:prstGeom prst="rect">
              <a:avLst/>
            </a:prstGeom>
            <a:solidFill>
              <a:schemeClr val="bg1"/>
            </a:solidFill>
          </p:spPr>
          <p:txBody>
            <a:bodyPr wrap="square" rtlCol="0">
              <a:spAutoFit/>
            </a:bodyPr>
            <a:lstStyle/>
            <a:p>
              <a:pPr algn="ctr"/>
              <a:r>
                <a:rPr lang="fr-FR" dirty="0" smtClean="0"/>
                <a:t>Roger Sperry</a:t>
              </a:r>
              <a:endParaRPr lang="fr-FR" dirty="0"/>
            </a:p>
          </p:txBody>
        </p:sp>
      </p:grpSp>
      <p:grpSp>
        <p:nvGrpSpPr>
          <p:cNvPr id="21" name="Groupe 20"/>
          <p:cNvGrpSpPr/>
          <p:nvPr/>
        </p:nvGrpSpPr>
        <p:grpSpPr>
          <a:xfrm>
            <a:off x="79769" y="2984125"/>
            <a:ext cx="1035847" cy="1808911"/>
            <a:chOff x="-64247" y="5058739"/>
            <a:chExt cx="1035847" cy="1808911"/>
          </a:xfrm>
        </p:grpSpPr>
        <p:pic>
          <p:nvPicPr>
            <p:cNvPr id="1045" name="Picture 21" descr="http://upload.wikimedia.org/wikipedia/commons/d/d4/Paul_D_MacLe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84" y="5058739"/>
              <a:ext cx="976467" cy="122413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64247" y="6282875"/>
              <a:ext cx="1035847" cy="584775"/>
            </a:xfrm>
            <a:prstGeom prst="rect">
              <a:avLst/>
            </a:prstGeom>
            <a:solidFill>
              <a:schemeClr val="bg1"/>
            </a:solidFill>
          </p:spPr>
          <p:txBody>
            <a:bodyPr wrap="square">
              <a:spAutoFit/>
            </a:bodyPr>
            <a:lstStyle/>
            <a:p>
              <a:pPr algn="ctr"/>
              <a:r>
                <a:rPr lang="fr-FR" sz="1600" dirty="0"/>
                <a:t>Paul D. </a:t>
              </a:r>
              <a:r>
                <a:rPr lang="fr-FR" sz="1600" dirty="0" err="1"/>
                <a:t>MacLean</a:t>
              </a:r>
              <a:endParaRPr lang="fr-FR" sz="1600" dirty="0"/>
            </a:p>
          </p:txBody>
        </p:sp>
      </p:grpSp>
      <p:sp>
        <p:nvSpPr>
          <p:cNvPr id="22" name="AutoShape 23" descr="data:image/jpeg;base64,/9j/4AAQSkZJRgABAQAAAQABAAD/2wCEAAkGBxQSEhQUEhQUFRQVFRUUFBUUFBQVFBUUFBQWFhQUFRQYHCggGBolHBQVITEhJSkrLi4uFx8zODMsNygtLisBCgoKDg0OGhAQGiwkHCQsLCwsLCwsLCwsLCwsLCwsLCwsLCwsLCwsLCwsLCwsLCwsLCwsLDQsLCwsLCwsLCwsLP/AABEIAOQAoAMBIgACEQEDEQH/xAAcAAABBQEBAQAAAAAAAAAAAAABAAIEBQYDBwj/xABAEAABAwIEAwUFBgMGBwAAAAABAAIRAwQFEiExBkFRImFxgZEHEzKhsRRCgsHR8FJy4SMkM2KSsiVDdKLC4vH/xAAZAQADAQEBAAAAAAAAAAAAAAAAAQMCBAX/xAAiEQACAgIDAAMBAQEAAAAAAAAAAQIRAyESMUETMlFhkRT/2gAMAwEAAhEDEQA/APQnJqe5NhdJBAIRhGE6FkAQugQhdIQxjCE6ESEUmIYnAILnWumN0LhPTmkM6OQAUB+M0hzJ8ASutviTHbT5hCYEoIgIMIOye1MBkIAJ8JQgQIRATiEQEgOZCICdCMIAilBPIQVBAhPhCE8JDEAnwhCeEmMYUyrVDQS4wEriqGgk7BUV7Xz6uMDkFlgx13iT3mGdlvXmf0UVtCO8oMq8mj8yprKRO/1UrsEQHUSdz+QUi3oEc/qptGi3oSpEBCQ6OVvUIVlSfKg5oUijcjb0Vl/RUSAEQEGOB2T4SACKMIwkA2EYRhJMRGIShOhEBUENhODUcqdCBgDU6E4BcrqrlaT0WWMqcYr6hvTU955KoqNLt/RdXVi4l2nimgrDZntnWhT8lKaGjoq41ep+aBuZ8FGU0isYtlk+66JW+uplQKdaeUD5rvTrHppyU/mRZYmWbqIjQp1G0nXootCorCzqjbmtxycgcKRzs9KmUncaforLKqvETlAfzaZVq1+ZocOYVou0QkqYIShGEYTMgQhOSQBHlEFIpAKxkICcgnJDEq3Gq3Zy8z9FZOKo8QqZiT0WWOiC5sN/fqq+q0u2MBDEsVY0BpJEyJAJAiN45aplCu1wGUhw6ggrjzt+FsKQ5tt1K6spAcwuBrOd8I011JgSPqoVzaVnGGlo5/F/Rcrj+nQn+F4yNpXdrVmhbXFEBzxIn7rg7TwmVaWd9maHcv3Kw1RVOy4oaSrK2aDvCyJx9oJAmZ1gE/RWdjjTTET6GPPRdGKvSWRl9eU5YR3JmA1ZpNB5CPROs7lr9C5s9J1TcJoQ10cnmPBdcOzln0WSSJCS2TAkikUAR04JAIwrmREJyEJ6RoY9Y/HsQFKpkIIzDQ8pWxIWM4tt5c15HwuHpooZm1G0VxJOVMisogNEjU/srjcUcrXOZpoTppyUh1TNBHKQmaQ4HmCPULjnLqisI92Q6tWq1uVrQCPvOOg0iYG6p7jCqpdn+1ODuY0jyC0VKsHCHQHQJBMExzE7hD7KyDMeqh8jR0LGmtkK1u3nSq4ODR8QG+il4Qx1RmdpADi4hsbidD5qsxetTcRRa4Sfiy6wOmmxKusJfEBuwgAJqT9D40UrMQY0k+7JBLogEyQ4gjxVjhXFdPNlfQqU2j7xZI9Bqu1zh7BXfSzBpcPesAOoJMPAHjB81It7GoNy1w21bB81TcZdGHFNGhtKlOrDhlc1w0I1B05EKTg1YwWH7jnM9CdZ5/0VXgts2nJgMA1IHwxz05K3wdn9mHOEOMl34iXQfCV14pXs5ciJz90ISJRKqyQgiUGpIA5kIJIBWEhycSuaJSNUOKpuIbXNTKtyqXiPFqVFrGVCS+q7JTY0S5xneOgndTkrQ7rZn2MhknSf3KjucNJ/cKdWZMt6Eg+Srazt+u3gvOyxqjsxu2xlfK49oSO9VeJVadNvZYC47DX6KTcT93XkP/qj07UN7dVwzcu7uAUoxbZeWRRVEK0um0GxUEF2pIGp/orfDcXYCI2lRrmpSfEwNOaq32jWvBA03BnQg8iFXiT+S/DV4/WpOpurFwFRjZaQYcCNgPFTsGunvAirIPVrSVBo2dGvRI0BIGk6quwao6i80nHVux6tOxC1ktNSFjlGSr03dGh2gXOJHTQCRtoN1c2ujY7yqG2qyB05/kVe2/wjwXRi7OXKdZRlBBysRHBJAIkoA5EoSgShKuCCiSmZlU43xJbWrS6tVaCBowGXu7g0arPY7LDE79lCk6rVOVjBJP5DqVgeBc+IXVa/rjss/s6DeTeseAjXqSsXxtxnUvnAAFlFuraY1JP8Tup7l7FwdhX2W0o0iIcGhz/53au+vyWZfguyLiY/tFRVWwZKuMfuMlamOTyRPeBIVVfUzJPL9FzZo3ZeEuLOYpb7TB+YWVqYM+q4ve5xEnKAYgA6eK09IuJM7bePJSaVvz2A5ctFzqL40jayLlbMkMEB+++eWsfJd7fCXQR7xw6GAVoGU2vcBGm3mTqpdlh7d94P5n+iyoSZ0f8AQktozeK4fWt2sq0nyRuCNXdwhTran71ordMo/wBU5gR3EBaOtatMtgd3oo9tQyNDSN9fHlqquD+vhzvJtS9JFhJgczstXTGipMLoagkeCugV0YocYkZy5MekgClKoTCEihKMoYEG5vabAS97Gj/M4BYzHfaXbUZbSmu8c26M/wBR38l41XvXO3cT4kn6qI5ys5JCUWa/HPaHeV5Af7pn8NPT1duVk31y4y4kk7kmT6riSiFJybKKKRpeBML+03tFhEtDveP/AJWa/WF9FBeXexjCstOrcuGr3Cmw9GM+KPFx/wC1eoAoX6KjJcaUC4SN2guHiNQqewvxWY3rE+K2OM22cT4j1XmjGGhVfSGkGWfylc2e4vki8IqSo0VuIkHXb5Su+aZEdI7zPP1UTD6+fTn3qTslFqStEpJxezq6hAkATm9YO/76qXbPgl3IwCO9R/fdddF1FQHTqZK2o09A52TvddqRsdSu1S3kgRtr4Lm6sxol7gBoNTGvRCne5zp8OyrqJnsqsa4xZY120qtNxa5geHtjY76eIV9g/EFvdCaNRrurdnDxadVk/avhIq27K7R26Mz30nRm9CAfVeR0bp1Nwcxxa4bOaYPyVaTRh2no+m8yWZeScNe01zIZdgvGwqNHaH8w5r0DDeJ7av8A4dZpPQ9k+hS4hyXpeykCuTXIhywzVHyoSmyiSmptmxIygkP33rIz6P4Ksvc2Vuzn7trj4v7R+qh8T8fWtmC3N72ryp09Y/mds1eV8Re0C5uQGMPuKUQWUzqdI1fvHcFkiU7pUjKTZvqHtGuatyypUfkoNf26VNoILD1nVxWw4rw8PFO5pGWkbjYsdBB8v1XkOCCXuHVv0Xp3BmMimz7PcEe4P+E87Mcd6bu4zp5jopzXNUxxlwlZzp1I12PNS/tDj9FLxvA3MlzPh+bf1CrKL8o7XyXntSg6Z2UpqyTRDuv9FMddZIA3VK7FJflDSGmNeakVHxJP7CayOJn40xXQdcVWtcZaztkfJo+votdhlvAA6qi4StDUBe4R7w5teTG7fr5rK+1DEK7KrMlR7KWXsNY4t12cSRudt12YYa5M55y3SNpxhxPbUXUrd5DzVdkqNBnJTcC0l3SSQAF43i9kaFapSOvu3Fs9R90+YIVaWl0mdd5O89ZVpjmJi4qCplynIxrueZzRBd56ei7ItkH2QSulKuQZBXCU2YKY6s23DXHNe3IDnGpT5scZ/wBJ5L1rAuIKN22aThPNh0cPJfOLHKxsb99Nwcxxa4bEGCk0mY3HopSgkUFI6BJSkkFgAooJLQFlw84C4pg7OdlP4tB84Xq9LCmOpljmgtcIcF41TeWkEbggjxGoXv2GxUpteNnNDh5iUKJOXZB4Z4gNGoLK9M/dt67tnt5U6h/i6HmpeP4HkdLR2Dt/lPRRuIsEbcUy1w1A0PMeCXBOPuq5rC91rMb/AGdQ/wDOp8vxDRTy41NV/hTHPg/4V32DdG3sDXqCnyGr46dJ71YYtSdQdlIJn4SPvdPNWdlTFqxjXa1q7oDeZMa/haP3quHFhlKdPw68mRRhZYWlAMaWxEiBHJoXn/tStJt2Pj4HkHwcP1AXpdVkO8lkOPbXPZ1R0Gb0K9VKlRwe2eI2ztYRq6LkzQrvXC1DcQl9jkx+6S5hdAUJjHBdWuXBpXRiaMsjFAolBRKiakgihdAJGUEkgHsK9z9m1x72xYDvTJYfwnT5ELwppXq/sXvu1Xok7htRviJa7/x9FuO0Ylpo9ENuspxnw+8sbcW8tr0Tnpubv1LflstuBBhNrva1js2wBPlGqGgZV8PYpTxCjSrEDM34mn7lUCHeXNVXCtQ3l9c3LhNOj/d7edgAZqOHeYHqs1hN+KNes6k406dZ3aBEjSdQ3lMrXcJ3FO0aaXu3MpGo8tqE5g4adsu75+SwpKzO2aevT5rP8RUc1CqOrHfRaS45qlxFkscOoP0VR+HzddNhy7btCdi9OHnuJHoVzoGWox90EurODggN0+pumc0maQ4HVdwo86qQ8bLUTMiIUESgolQIhBEJLQBQRKSbAQWu9mmIe6vqU7PJpn8Y0+YCyCk2VcscHN+JpDm/zNMj5hag9mJq0fUFfqqTHK7sjmtMFzSM38M8wrPD7sVqTKjdnta4fiEwqTHqbnSGTmAJEGI0RPozejOYNcUsmZ7AwwBMhwcQI7HPy71a4bcUi4NEgmSWnO1oJIABaQBJkfsLEi5q0Ku2sgCWg6mf/X1Kv7PE33FQgxqQASBLYJIjv0+a5ws9GtKhdTbJkxBOXLJEj4eWyiXIkFPwknIZ6n0KFYaldKehng/ENj2arv4avykhUVodwt/xnhjxnaGmHSR38159ZnteKIfZCf1YaoXIbqRWauA3W59jj0NUmoeyFxe1Pcex5pLVg90cCgiUiolAJFFBIAhJBErQgJ7CmIhCGe5eyfE/e2mQ70XZPwu7TPzHktJVoDO551AER1leS+yXFfdXZpn4a7cn4my5n1cPNab2pVqzH0wwvFJzC4hpIGZpAOYjxaqS2iKXg/jrASaVJtEZqjq7C0mNNDz6beifgGEOpuuGOGUtqZm65pY4S0z+fio9pxEy5dTpue+n7oNLnkiXgAZ9eUxHXVdX4/ai4LxUdlr0gCRPYex0GR92RB9VBoLN1bg6bQWjY+qVXdYv2f4k41Lii92bK4vaQZaZcQY6ToVsqpkKkejVmU460DXDcT6LxRrcr46Ej5r3LiigHsnoF4ti9LLXcO8H1WvUJejbhuqiRqp1wFEI1VpoUHofTEiEHsgeYQo7qTXGgHUrNWg6ZAKEJxQUCoEEUEhhRTUWlCASSIQQIk2Vw6m9r2GHNcHNPRzTIX0ZbVad9atcQHMqskg8iRqPIr5savYPY5fOdb1qZMinUaWjoHtM+UtPzVI7VGJadmcu+Hq1GnXNZuVukGeYdyPRUTbd9WqG0mFz8uoaJ8CV637Ro+w1tPu/mFiuB6fu7+jH37aT3mP6BZaoR6JgWCsoMBaxrXua3PA+9GvlurB4UidFyqFCVGiixduZseK8c4uZFxPVo+Uhey4gdV4/xqYuQOjf9xlaJx+xXPd0UWNVJcuA3XRIUTnTbqpTmQQe4k/QLlRbqpFUdoDw+SylobeyvITSEklzFwQlCSSQChGEEkAOAQhJJMAgL0f2NPIr128nUmk+LX6f7ikktQMT6Nr7Rh/cK3gPqFj+FG/8Qtf+lH0RSTkYPVyIUeoiksm/ChvNz4LxzjB03dTuyjygfqiktMnD7EF2wXOkN0Ul0CQ+2GqfHbHikkl4L0//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26" name="Groupe 25"/>
          <p:cNvGrpSpPr/>
          <p:nvPr/>
        </p:nvGrpSpPr>
        <p:grpSpPr>
          <a:xfrm>
            <a:off x="144016" y="4869160"/>
            <a:ext cx="971600" cy="1819364"/>
            <a:chOff x="8172400" y="1007070"/>
            <a:chExt cx="971600" cy="1819364"/>
          </a:xfrm>
        </p:grpSpPr>
        <p:pic>
          <p:nvPicPr>
            <p:cNvPr id="1048"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00" y="1007070"/>
              <a:ext cx="971600" cy="137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ZoneTexte 31"/>
            <p:cNvSpPr txBox="1"/>
            <p:nvPr/>
          </p:nvSpPr>
          <p:spPr>
            <a:xfrm>
              <a:off x="8172400" y="2303214"/>
              <a:ext cx="952500" cy="523220"/>
            </a:xfrm>
            <a:prstGeom prst="rect">
              <a:avLst/>
            </a:prstGeom>
            <a:solidFill>
              <a:schemeClr val="bg1"/>
            </a:solidFill>
          </p:spPr>
          <p:txBody>
            <a:bodyPr wrap="square" rtlCol="0">
              <a:spAutoFit/>
            </a:bodyPr>
            <a:lstStyle/>
            <a:p>
              <a:pPr algn="ctr"/>
              <a:r>
                <a:rPr lang="fr-FR" sz="1400" dirty="0" smtClean="0"/>
                <a:t>Ned Herrmann</a:t>
              </a:r>
              <a:endParaRPr lang="fr-FR" sz="1400" dirty="0"/>
            </a:p>
          </p:txBody>
        </p:sp>
      </p:grpSp>
      <p:sp>
        <p:nvSpPr>
          <p:cNvPr id="23" name="AutoShape 26" descr="data:image/jpeg;base64,/9j/4AAQSkZJRgABAQAAAQABAAD/2wCEAAkGBhQRERQUExQUFRUWFxwXGBcYFxgXGBQaGBcXGBgZFxQYHCYeFxwjHBwXHy8gIycpLCwsFx8xNTAqNSYsLCkBCQoKBQUFDQUFDSkYEhgpKSkpKSkpKSkpKSkpKSkpKSkpKSkpKSkpKSkpKSkpKSkpKSkpKSkpKSkpKSkpKSkpKf/AABEIAPAAxgMBIgACEQEDEQH/xAAcAAABBQEBAQAAAAAAAAAAAAAAAQMEBQYHAgj/xAA6EAABAwICBwYFBAICAgMAAAABAAIRAyEEMQUGEkFRYfATInGBkaEHscHR4RQyQlIj8XKSJGIzQ1P/xAAUAQEAAAAAAAAAAAAAAAAAAAAA/8QAFBEBAAAAAAAAAAAAAAAAAAAAAP/aAAwDAQACEQMRAD8A7UklKhAkolKhAkolKhAkolKhAiqNYNbMPgml1Z8EfwAlxnK27zVPr18QGYBhazZfX/p/UH+To+S4Dp7T9TFVX1artp7jc8OAA3AcEHYsb8b6DQezo1HH+JcQAfEC6panxwrF3dpU2jzJXInOJ+a90nEHfPsg7BQ+MGIdk2jnvYR8j7rd6p63jFtO2AyoLkA90tt3mk3XE9V8Gajhab3nePqtrp7VMuoNNGz25btoZkWQdZFRKHr510Tr7isFUgOJ2TDqb5LXeIOWViOK7jqxrJTx2HbWp+Dmn9zHRcH6ILqUSkalQEolKkQEolKhAkolKkQKhCEAkSpEAhKkQCEqRAQs1r3raNH4fbgue+WsAMQY/ceQkLSrk/x4kNwpmx7Rsc+6fog5RjMfVxVWXuL3ugknM2z5Ke3V2B3r+H2TWgqQbLznkPuraljZcMzdBK0VqvTcQCPGY9OuK0WF1NogzsXnPcrLQujyWgxnHV1fmgQ3cgiaO0JTbENEjIhXLRu65JvC0JEyM9yfMbkHPvidqm1zP1NNsPbZ4H8hxjlxHNY7UrXJ+jK4eAXUKkCowm9987nD7rteOw4qU3MOTmlp85Xztp3DGjVdTy2SYPETZB9Natay0sdSFSmb32mE3bBiY3iZurdcS+COkQK7mBji57YL/wCLWtEgXyvK7YSgVCAUIBCEqBEIQgAhKhAIQkQCEJUCISpEAuX/AB3pk4fDuGQqOB8S23tK6gqDXilhnYR/6s7NLKYkgmw2RxQfPOBMUvP6fZSsA0lwv+PVRsPDXVGXc3bs7eRJgxzBCt9F6LLyXEd0bxeI690G/wBX9KABrS0iI8XK3q4k7MEb7bt6o9EYqiGXqNlu4mDu3G5WmxNCm7fGyA/hIi6D1gqjnNERv5SB5+KkVDA8OuvFZnSXxMwlDu0y6q8fwpN2j4zkFSO1+xeIJ7DBAcDVqhp/62v5oNjpDTtOjTLqjmsAGZIF/DrJcT11x3b1tptMtBAIJsXB1w6DkDuUrSWlsTiMbSp4mkye0b/jDZBBd4kHfddH1w1EZVFKpT2GupbRqOdO05pAAFheDMDcEDnwV0QKOFc51PYqvMl21Jcy+zb+O9dHBVBqlhCymc9kQ1s5kNBk+pV/KBV6leW9ddZoQekJB1117pUAhCEAlSJUAkSoQIhCEAhCECqo1q0EMbhalE5uu0nc5pkFWyVB8u49tSliXU9jZqCGFrryWgDLfYcdy90sTWYC0VXtJkbLO7nvuujfF7Qh/U4bEMAk92eL2naaDxJbI8gsPimteS7MuN4OR5jd/pBR4svzqOftZCT9fzvV7qloWvpJzmnFOpho2ci4mchmLKp0iJIkxytI8Fofhdi9nGAE/uEjmRlmgbZgn4bBsawbNTbqNrE5l7KhaWTnYQQOBB3qz1OYWEmpX2i/9jIJg8Tujit5p7VX9QX1KNQUnVANsOYHseWzsviZa6LbQz2b8sjhdQcS6oA7GMDZuadM7USMpy/CCR2Ar6Qw9Wk5sUKVSqS3c17206YNrEnbcORXQsXR2qbmh0S2J3gG/qIWB+GmGZ2WMa3vAVnN2jG04M/btEWMAGwtddBo19pjT/ZtvUR1+EE/BU9ljRy+0p8HrrrPzZo1JAPXW7yTp+qD2Ouus0Drr0SJUChKEgSoBKkQgISpEqASJUiASpEIBeKldrczCZxVcgQ31VXiaJcCTJ69vwgl4nWKjTnad7KENdsOZgkxnZZXTGEza4GDYHgfBc50nWqUapMm3PMbjzQdY1i1joYvD1KTD3yJZMfvadpseNx5rjNemHVTIvMkHhlB859E9R0iRVa8WndwMbuSaxjXMe15M7U7xnPog9afoMY1gADXZwPn4pzUoxi2RnuUHSbHOqOkgZXJysPuperGHaysHufsluVxfzQd52JLSOWXPO/uuefE/H/poqUXGnUfMx+1wyMt/sp+B1scSQA6pkAW5eZXNtfdPvxNeHDYDO7szJEcSg1vwSxBJxDN1nesg+K6vRbDWjgY+i4z8J9Xq7qrcQNltJpO0SSCbC8DMTHoV2DAE9k0PO04WJiASBcxwzQTsPUu4RaT1yz6lOjGC/066sqrF4vZm8Xvz68s1Bw1d1cxTEMGb/txQaVmNad/unGYkHqVRveGHYbc7zNzI9lOoNtN+oQWW111mlCj0XqSEAlSIQKhIlQCRKkQCbxFbYbPXWacUHGnacBw+Zv9vZBG0LW7QVOIqEfI+SkVqXLqVC1fYWVsSw7nhw8HN+6tMU3rrr2QZnTuDlpgdQPwud6x6KFRkixix48jyXWsbR2m9e/usZ+gguDspNkHHoLTsmZBgjhuUzEuDjUZyDh4tzjyVzrFokNeTv3FZvFVDTc18XHuDmgbrVu1c0ujIN9BZW2iaNOi8uqEQL3+ypMTY7TSYN2n3TWKxrnOBdcgINnpTW2p2YNJxY24MQ2fABZ/VrVypj6wH8JlxOcTeOfNQaAdWgZjIDmu36h6vNw1EOcO8RJ9suIQXegsEyhSFNg2QB3eSnTAsd/1P4UZ1ZsSmqby8wCYaJceAQesVgO2eBJ2RmB9fOFNxLhQpd3wC86KEhzhkTbmPFVOsuLO1stzHzQGiu9UO/ibq8xVbZgDM5em/rdyvA0BhBTo7Tt9yn9EE1XurHLJvgDn52QWuHZsiOV1JamWD3TzUCoSpECoSIQKkSpEAXQJVdTG0HXu6S08DkFKxriKb4z2T9VHw9DaotjOAQeBhAtGlGIc/wDvTE+LXH6H3UrEjuleKL9oNO8WPIxceqdeJBQQf3DxWdxlIGqRysr6jmRwkdeoVNpF0V280GJ1mw0Fwsuf49sWcJB9rldP1yMNJ3rl+LrzYoKvCu7pBhzQYI3p2tRpdmXS7atAGV+KjsOy888k7WyJjKDPmg13w/0AXVA57bC458112rXDGRlA6+qy2pGOZUos2YkAWVtp/SDabbkXtBMXndKDy7SF202n/I87I5Ezv4wD6KzrANDcPT3majt5KyehdMl1RxDGjs2GXTJ7SsYdcWkUwP8AutXq7hiQahuXbzN53oLWq4Uqe6306PWeWwdM16sXIB9lbacxO13WyZufCZ6/Ci6o0R36h4+x/wBILLSzpii3fG1yaMh4lWuFpBjAOupVdgWbdR1Q8fkLK1bc8h/v7oH2nf1v6817amg5OtQekiEIBCEqASJU3XqbLSeHz3II2Jqd0vBycPAiYKkYekGiBlu8F5GHmnsHeIPiveHJ2ROYsUHkM2XHg6/mnGnNK5srxNxzHvbryQV1If5Kv/L6Dr1VDpoxVp+f3sr+hepU/wCX0CpNO0v8lPdc/JBj9cXE01yvFm/XXFdh1owc0zmuTaQpQ5BWVzIB4dfMKYYNF8cAR4TJUauzZHipmrOFdVrCmBM28jmD4oNV8NdK9mNkneR9lu9bNh2EqOfEbJMmLETv3Lj+h6ddtZ1Gg0PcCbGBEZySREb1psRSxH+JmOr4fstsNdRZVY55D5YXEUzfZkG5zCCx1Lp7VJlNgc0veKjtobNiABHEREH7LrIaKVMNG4AcMuut2U0PqqHVQ5jnCgxrWjMOcWAAiXXAkHldaPSb93kEFTiXdypU4AgenXonMIOzw1Kn/Kofln9EaVpxSaze4gde6tm4UBzXWlrQ0cAIBcfWEErC4fYbCdmLDM8FFGNkwBnlz5qZQo8c+igcpthPtTbevVOhAIQlQCEiVAKNijLmN4mT5X+ykqJRO1Vef6jZHiblBLSShCAXipm3x/K9ry9uXIoKvB1Zr128HA+rR+VX6WM1WDhdSKFSMdXHFlN3zE/JedINmoDyQVOnKINMrkml8ENsrtePYCzdkubax4MBzj5+CDnOMEk8B9E/oLHmlXb2Yu7uwOO4hN4sd5y6r8HtAU20TUqCk99TvMMAvaGy1zeV+CDE4PUzGaRruc2l2bJjbeNlouTlm4ySV0zVf4VYXDQ6q39RUFwX/sB4inlwuZW0qAMaTaAJy6umMLXloduN+vf1KCawddclHxOEDiCRce/Lrinab0/soKLE0tvEUx/UbR9s/NM6RxjjUdTZDjIG63GeGamYiKTq1V2TWAg+INvWypNEVC0mMyZJ3km5PyQaPR+C7MXO04i5+nh+VYU29ddeyiYRthKnsCD0Gr0EjUqAQhCBUICEHiq+ATwCjaLZDJ/sSUuk6kMje4gepj6qRSp7IA4AD0QekIQgJSPdAlelFx5OyP8AkPmgzz6mzpEk5Oogeil4wd4dddcFWY+pGLY7w9wLKwxD7dcggj6RrQ3y665rB6f707lr9J1JasNpqtAKDn+kqey4ypuqGtD8DiadST2YfL28Wnuuj3TWlIJVPXzhB9WY0CpROzdrmS1wyIgOaQeBss1oLEvcNgg92xMcFX/BzWIYjBdg981KBLY3mmbt9LjyWydQDDMRPt+ED2EphoHz9PZSAeus1EbWAGfl11Ze/wBRdoG+/jZBVa6Yao6g1tNsg1G9pByYJcTHMho81A0JQ2u9uPVvZa2M1CbhBSJ2RYmY4b7IJNBkKQ09ddZJim4dddWUliD1CEIQCEIQKChJKVBFqjaqtG5onzNgpMpqiO848T+E6gEIQgExjae0wp9Kgw+NYXVW2vOXgptZ3dU6vhB24tkFX1Qe8DuPXXigqsW6QsXp+mYNt629dt1R6UwO0DZByrSBifNVJWs03o/ZJPXBZ6ngtoOcTAHz+SB/VvTz8FiademTLTcf2bvHp7r6Xw2Np4vDtqUiCyo0Oad45GN4MhfKq6B8LviCcFUFCsf/AB3ukH/8XH+Q/wDU2n1QdV0PiCNpjplpIO7rMeitMK6a8cGqBpkCm9ldt2kgOO6+RnnmpODd/wCQ0/2pkehz9EF0wJXNz8EMXvat110UDTmgZ5fn7J5g668162PzzSbMeHDh4IPaEIQCVIjr0QCVIlQCRI070xUxN4H+/wAIJCEjRa+aVAICEqCHiKffB66+6pcdZzlo3slUGlcO4OJ2SbbhKCorQmuykdZHkle3vR6J/YEXQc+1wwRs0C5PsVnNIaMLKYbF8zzW/wAbhe2r8gq/TmBESUHLsTgi1RFrMbhQT11wCotI4cA2QdN+FuuYrUjgcS6bf4id4/rzIuR4QtfQxZpVqDX5tdsE/wBgbeq+fcC1+2HMkOaQQeB3Fdm0dUr4qkw1gAbHabLTLd/K6Dprc+vBOC563rN09bWsgVGunKW3nfKvcDjmVQSx0+UR4hBMavSQIQKkQAhAIQhAqEgSoIZxEMM5Aet0xoppM1XZfwHBu/1soOkcYGOcwmJv4hO1dKhzdhtgIk7r8EFnRxgdutMf763qQqaligOvAfcqXRxg3x118kE5BUdtfn111ZeyeMHr0Qeto7hCbZMEuy3eHNQNL6VDAKbZD6hDG2nM5yBa0qSJs0TGQPsgdbSBvHgmcTh2unaAIHEblJNUZApoN2j17IKx+hqDWl5aGNF3G4sFy/W/T9AuLKFKo1wdZxcIeN5LTcEbvFaPXLTjq9U0KR7jeH8nCZJ4gWgLn+mMIYdU3i1p9Z6zQU2JxTuWar6sAzv6sn3OzOSZdldBc6k6M/U4kNjugSfLL1XdMHg2BoAAgHLrfb2XL/g7TDsQ4jcOFiOpXXMXgS1h7IS4S4N48QPH6IMPpoOwtUmp+x0lr4kRua4/xPjmp+rWKbWrN2TBbnxFlO0Xp1mJBa4ODrtex4NosQQRde8PqqyhU7bC9x38qcyx1rwD+13hZBraRkc+uvJOQqivpNgw/bEnZa0uMXIDc7DOMvJNaI11weIA7PE0iTkCdhx4d10FBeIQShAIQhAqEiVBQad1XpYhxc8Haj9wJEAeCoX6mVGf/FiajcrGHD3H1W8hI5oKDC1NHYymP3U6nq0+kxl9VDqaWr0o26FTxaQ8eguuguww3KHX0eOH1QY7C650xZzi08HAtv5hW9LWAPiHt8nBS8XoZr/3NB8RPDlJVPW1IoO/+pnkIOfJBaYnS+HptL31WhzYIBcJkcAM1oWw4NcDaJB5G4XOcR8OKJFg9v8Axv8ANbLV7DPw+HZSe7b2LNJzDdwdGZGUoJOkcLN98ddc1A0UXhx2ydnISfVTcXizs/s2jym3nCzjm1u2Dg0mlH7IIPjtRdBGxGqwo1g5xlsktPHxVNrfo+AdgCHbhxGa0OvGFxValSGFOxsiXAtO1Mi0iRlmsdWGkxs9phjVDbS2QSPRBz3EjZJi18s4hNvqSIPy5LQ47Qdd1Xa/S4imDcg03EDwI3eStdE6jmrdwAtvBGcRaEF78F8MA2s4i52YyuOXmunVnFpEtJaZlwvs8DGa53qfWOCZUFfalriGCnTe/bb4Nbn5rc6J08yuLNqNPB9NzPmLoK3WPVRmMAe13Z1m3bVbvHB0ZgiUzqxiqjTVpYhw2qJhx5ETJvvClafq16JH6Sntl8l0yWsje0cTe3JZjBaqVy576pql1Qy/MbRJtO4oLvACnUp18N2wcKnaBrmGS1tTa8pEn0Cy5+B5DmRimlrT/KgNuDmZDokblqMFqyWEENIjkB/rry02Fe6AHA+nggxL/h/j6ZH6fStaBkKoJ9TJn0Vng8Ppil+6pg645h9Nx82iFrZSoKSlpnEMH+fCPH/tSc2s307rvYqywWOZWbtMMiYuHNIPAtcAQVJQgEIQgEiS/L3SX5e6D0hJfl7ovyQekkryCeXulvy90ColJfki/JAmyEsIvyRfl7oCEjqaW/L3+6L8vdAw7D9dFeDggf8ARUq/L3+6X0680EX9C2fx4n6p1lACE5fki/L3+6BdlACS/JF+SBUSkvyRfkgVCJQgEIQgVCS6E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24" name="Groupe 23"/>
          <p:cNvGrpSpPr/>
          <p:nvPr/>
        </p:nvGrpSpPr>
        <p:grpSpPr>
          <a:xfrm>
            <a:off x="8107620" y="2924944"/>
            <a:ext cx="980197" cy="1673104"/>
            <a:chOff x="8154253" y="4034720"/>
            <a:chExt cx="980197" cy="1673104"/>
          </a:xfrm>
        </p:grpSpPr>
        <p:pic>
          <p:nvPicPr>
            <p:cNvPr id="1051"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4253" y="4034720"/>
              <a:ext cx="970647" cy="115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ZoneTexte 34"/>
            <p:cNvSpPr txBox="1"/>
            <p:nvPr/>
          </p:nvSpPr>
          <p:spPr>
            <a:xfrm>
              <a:off x="8181950" y="5184604"/>
              <a:ext cx="952500" cy="523220"/>
            </a:xfrm>
            <a:prstGeom prst="rect">
              <a:avLst/>
            </a:prstGeom>
            <a:solidFill>
              <a:schemeClr val="bg1"/>
            </a:solidFill>
          </p:spPr>
          <p:txBody>
            <a:bodyPr wrap="square" rtlCol="0">
              <a:spAutoFit/>
            </a:bodyPr>
            <a:lstStyle/>
            <a:p>
              <a:pPr algn="ctr"/>
              <a:r>
                <a:rPr lang="fr-FR" sz="1400" dirty="0" smtClean="0"/>
                <a:t>Éric</a:t>
              </a:r>
            </a:p>
            <a:p>
              <a:pPr algn="ctr"/>
              <a:r>
                <a:rPr lang="fr-FR" sz="1400" dirty="0" smtClean="0"/>
                <a:t>Berne</a:t>
              </a:r>
              <a:endParaRPr lang="fr-FR" sz="1400" dirty="0"/>
            </a:p>
          </p:txBody>
        </p:sp>
      </p:grpSp>
      <p:grpSp>
        <p:nvGrpSpPr>
          <p:cNvPr id="27" name="Groupe 26"/>
          <p:cNvGrpSpPr/>
          <p:nvPr/>
        </p:nvGrpSpPr>
        <p:grpSpPr>
          <a:xfrm>
            <a:off x="8069551" y="908720"/>
            <a:ext cx="992344" cy="1795758"/>
            <a:chOff x="4299736" y="1139456"/>
            <a:chExt cx="992344" cy="1795758"/>
          </a:xfrm>
        </p:grpSpPr>
        <p:pic>
          <p:nvPicPr>
            <p:cNvPr id="1053" name="Picture 29" descr="http://nottomake.com/html/images/Gaston-Berg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7346" y="1139456"/>
              <a:ext cx="974734" cy="1156603"/>
            </a:xfrm>
            <a:prstGeom prst="rect">
              <a:avLst/>
            </a:prstGeom>
            <a:noFill/>
            <a:extLst>
              <a:ext uri="{909E8E84-426E-40DD-AFC4-6F175D3DCCD1}">
                <a14:hiddenFill xmlns:a14="http://schemas.microsoft.com/office/drawing/2010/main">
                  <a:solidFill>
                    <a:srgbClr val="FFFFFF"/>
                  </a:solidFill>
                </a14:hiddenFill>
              </a:ext>
            </a:extLst>
          </p:spPr>
        </p:pic>
        <p:sp>
          <p:nvSpPr>
            <p:cNvPr id="39" name="ZoneTexte 38"/>
            <p:cNvSpPr txBox="1"/>
            <p:nvPr/>
          </p:nvSpPr>
          <p:spPr>
            <a:xfrm>
              <a:off x="4299736" y="2288883"/>
              <a:ext cx="992344" cy="646331"/>
            </a:xfrm>
            <a:prstGeom prst="rect">
              <a:avLst/>
            </a:prstGeom>
            <a:solidFill>
              <a:schemeClr val="bg1"/>
            </a:solidFill>
          </p:spPr>
          <p:txBody>
            <a:bodyPr wrap="square" rtlCol="0">
              <a:spAutoFit/>
            </a:bodyPr>
            <a:lstStyle/>
            <a:p>
              <a:pPr algn="ctr"/>
              <a:r>
                <a:rPr lang="fr-FR" dirty="0" smtClean="0"/>
                <a:t>Gaston Berger</a:t>
              </a:r>
              <a:endParaRPr lang="fr-FR" dirty="0"/>
            </a:p>
          </p:txBody>
        </p:sp>
      </p:grpSp>
      <p:pic>
        <p:nvPicPr>
          <p:cNvPr id="1026" name="Picture 2" descr="http://medias.lepost.fr/ill/2011/12/08/h-20-2656236-1323360165.jpg"/>
          <p:cNvPicPr>
            <a:picLocks noChangeAspect="1" noChangeArrowheads="1"/>
          </p:cNvPicPr>
          <p:nvPr/>
        </p:nvPicPr>
        <p:blipFill rotWithShape="1">
          <a:blip r:embed="rId9">
            <a:extLst>
              <a:ext uri="{28A0092B-C50C-407E-A947-70E740481C1C}">
                <a14:useLocalDpi xmlns:a14="http://schemas.microsoft.com/office/drawing/2010/main" val="0"/>
              </a:ext>
            </a:extLst>
          </a:blip>
          <a:srcRect l="5467" t="14487" r="2534"/>
          <a:stretch/>
        </p:blipFill>
        <p:spPr bwMode="auto">
          <a:xfrm>
            <a:off x="1244769" y="908719"/>
            <a:ext cx="2319119" cy="1872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ouvelhomme.fr/wp-content/uploads/2012/06/3cerveaux.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6391" y="2852936"/>
            <a:ext cx="2053481" cy="18390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extLst>
              <p:ext uri="{D42A27DB-BD31-4B8C-83A1-F6EECF244321}">
                <p14:modId xmlns:p14="http://schemas.microsoft.com/office/powerpoint/2010/main" val="2480927746"/>
              </p:ext>
            </p:extLst>
          </p:nvPr>
        </p:nvGraphicFramePr>
        <p:xfrm>
          <a:off x="1510408" y="5013176"/>
          <a:ext cx="1621432" cy="1368152"/>
        </p:xfrm>
        <a:graphic>
          <a:graphicData uri="http://schemas.openxmlformats.org/drawingml/2006/table">
            <a:tbl>
              <a:tblPr firstRow="1" bandRow="1">
                <a:tableStyleId>{5C22544A-7EE6-4342-B048-85BDC9FD1C3A}</a:tableStyleId>
              </a:tblPr>
              <a:tblGrid>
                <a:gridCol w="810716"/>
                <a:gridCol w="810716"/>
              </a:tblGrid>
              <a:tr h="684076">
                <a:tc>
                  <a:txBody>
                    <a:bodyPr/>
                    <a:lstStyle/>
                    <a:p>
                      <a:endParaRPr lang="fr-FR" dirty="0"/>
                    </a:p>
                  </a:txBody>
                  <a:tcPr/>
                </a:tc>
                <a:tc>
                  <a:txBody>
                    <a:bodyPr/>
                    <a:lstStyle/>
                    <a:p>
                      <a:endParaRPr lang="fr-FR" dirty="0"/>
                    </a:p>
                  </a:txBody>
                  <a:tcPr>
                    <a:solidFill>
                      <a:srgbClr val="FFFF00"/>
                    </a:solidFill>
                  </a:tcPr>
                </a:tc>
              </a:tr>
              <a:tr h="684076">
                <a:tc>
                  <a:txBody>
                    <a:bodyPr/>
                    <a:lstStyle/>
                    <a:p>
                      <a:endParaRPr lang="fr-FR" dirty="0"/>
                    </a:p>
                  </a:txBody>
                  <a:tcPr>
                    <a:solidFill>
                      <a:srgbClr val="00B050"/>
                    </a:solidFill>
                  </a:tcPr>
                </a:tc>
                <a:tc>
                  <a:txBody>
                    <a:bodyPr/>
                    <a:lstStyle/>
                    <a:p>
                      <a:endParaRPr lang="fr-FR" dirty="0"/>
                    </a:p>
                  </a:txBody>
                  <a:tcPr>
                    <a:solidFill>
                      <a:srgbClr val="FF0000"/>
                    </a:solidFill>
                  </a:tcPr>
                </a:tc>
              </a:tr>
            </a:tbl>
          </a:graphicData>
        </a:graphic>
      </p:graphicFrame>
      <p:sp>
        <p:nvSpPr>
          <p:cNvPr id="3" name="ZoneTexte 2"/>
          <p:cNvSpPr txBox="1"/>
          <p:nvPr/>
        </p:nvSpPr>
        <p:spPr>
          <a:xfrm>
            <a:off x="1619672" y="5517232"/>
            <a:ext cx="1405409" cy="338554"/>
          </a:xfrm>
          <a:prstGeom prst="rect">
            <a:avLst/>
          </a:prstGeom>
          <a:noFill/>
        </p:spPr>
        <p:txBody>
          <a:bodyPr wrap="square" rtlCol="0">
            <a:spAutoFit/>
          </a:bodyPr>
          <a:lstStyle/>
          <a:p>
            <a:pPr algn="ctr"/>
            <a:r>
              <a:rPr lang="fr-FR" sz="1600" b="1" dirty="0" smtClean="0"/>
              <a:t>4 Préférences</a:t>
            </a:r>
            <a:endParaRPr lang="fr-FR" sz="1600" b="1" dirty="0"/>
          </a:p>
        </p:txBody>
      </p:sp>
      <p:pic>
        <p:nvPicPr>
          <p:cNvPr id="1030" name="Picture 6" descr="http://idata.over-blog.com/0/48/74/93/diapositive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4128" y="837155"/>
            <a:ext cx="1902037" cy="19148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301" y="834971"/>
            <a:ext cx="3816619" cy="1945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35301" y="2851195"/>
            <a:ext cx="3816619" cy="1945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5301" y="4867419"/>
            <a:ext cx="3816619" cy="1945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5136805" y="830690"/>
            <a:ext cx="3971895" cy="1945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5136805" y="2851195"/>
            <a:ext cx="3971895" cy="1945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5136805" y="4867419"/>
            <a:ext cx="3971895" cy="1945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rot="16200000">
            <a:off x="1148609" y="3534001"/>
            <a:ext cx="5982686" cy="5760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smtClean="0"/>
              <a:t>Questionnaire</a:t>
            </a:r>
            <a:r>
              <a:rPr lang="fr-FR" b="1" dirty="0" smtClean="0">
                <a:solidFill>
                  <a:srgbClr val="FF0000"/>
                </a:solidFill>
              </a:rPr>
              <a:t> 1 </a:t>
            </a:r>
            <a:r>
              <a:rPr lang="fr-FR" sz="1400" dirty="0" smtClean="0"/>
              <a:t>Intelligences multiples : Vos deux préférences</a:t>
            </a:r>
            <a:endParaRPr lang="fr-FR" sz="1400" dirty="0"/>
          </a:p>
        </p:txBody>
      </p:sp>
      <p:sp>
        <p:nvSpPr>
          <p:cNvPr id="46" name="Rectangle 45"/>
          <p:cNvSpPr/>
          <p:nvPr/>
        </p:nvSpPr>
        <p:spPr>
          <a:xfrm rot="16200000">
            <a:off x="3844379" y="1484219"/>
            <a:ext cx="1948041" cy="6368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smtClean="0"/>
              <a:t>Questionnaire</a:t>
            </a:r>
            <a:r>
              <a:rPr lang="fr-FR" sz="1600" b="1" dirty="0" smtClean="0">
                <a:solidFill>
                  <a:srgbClr val="00B050"/>
                </a:solidFill>
              </a:rPr>
              <a:t> 2 </a:t>
            </a:r>
            <a:r>
              <a:rPr lang="fr-FR" sz="1400" dirty="0" smtClean="0"/>
              <a:t>: Caractérologie =&gt; Vos trois 1ers résultats</a:t>
            </a:r>
            <a:endParaRPr lang="fr-FR" sz="1400" dirty="0"/>
          </a:p>
        </p:txBody>
      </p:sp>
      <p:sp>
        <p:nvSpPr>
          <p:cNvPr id="47" name="Rectangle 46"/>
          <p:cNvSpPr/>
          <p:nvPr/>
        </p:nvSpPr>
        <p:spPr>
          <a:xfrm rot="16200000">
            <a:off x="3845421" y="3505767"/>
            <a:ext cx="1945957" cy="6368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smtClean="0"/>
              <a:t>Questionnaire</a:t>
            </a:r>
            <a:r>
              <a:rPr lang="fr-FR" sz="1600" b="1" dirty="0" smtClean="0">
                <a:solidFill>
                  <a:srgbClr val="0070C0"/>
                </a:solidFill>
              </a:rPr>
              <a:t> 3 </a:t>
            </a:r>
            <a:r>
              <a:rPr lang="fr-FR" sz="1400" dirty="0" smtClean="0"/>
              <a:t>: AT =&gt; Vos trois 1ers résultats</a:t>
            </a:r>
            <a:endParaRPr lang="fr-FR" sz="1400" dirty="0"/>
          </a:p>
        </p:txBody>
      </p:sp>
      <p:sp>
        <p:nvSpPr>
          <p:cNvPr id="48" name="Rectangle 47"/>
          <p:cNvSpPr/>
          <p:nvPr/>
        </p:nvSpPr>
        <p:spPr>
          <a:xfrm rot="16200000">
            <a:off x="3845420" y="5521990"/>
            <a:ext cx="1945957" cy="6368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smtClean="0"/>
              <a:t>Questionnaire </a:t>
            </a:r>
            <a:r>
              <a:rPr lang="fr-FR" b="1" dirty="0" smtClean="0">
                <a:solidFill>
                  <a:srgbClr val="7030A0"/>
                </a:solidFill>
              </a:rPr>
              <a:t>4</a:t>
            </a:r>
            <a:r>
              <a:rPr lang="fr-FR" sz="1400" dirty="0" smtClean="0"/>
              <a:t> : Style de Management</a:t>
            </a:r>
            <a:endParaRPr lang="fr-FR" sz="1400" dirty="0"/>
          </a:p>
        </p:txBody>
      </p:sp>
      <p:pic>
        <p:nvPicPr>
          <p:cNvPr id="8" name="Picture 8" descr="http://1.bp.blogspot.com/-tfFu7_Q2YBU/UY6I2nooJDI/AAAAAAAACi8/ksSwD9qKox8/s320/carl_gustav_jun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47415" y="4957079"/>
            <a:ext cx="912034" cy="1208225"/>
          </a:xfrm>
          <a:prstGeom prst="rect">
            <a:avLst/>
          </a:prstGeom>
          <a:noFill/>
          <a:extLst>
            <a:ext uri="{909E8E84-426E-40DD-AFC4-6F175D3DCCD1}">
              <a14:hiddenFill xmlns:a14="http://schemas.microsoft.com/office/drawing/2010/main">
                <a:solidFill>
                  <a:srgbClr val="FFFFFF"/>
                </a:solidFill>
              </a14:hiddenFill>
            </a:ext>
          </a:extLst>
        </p:spPr>
      </p:pic>
      <p:sp>
        <p:nvSpPr>
          <p:cNvPr id="50" name="ZoneTexte 49"/>
          <p:cNvSpPr txBox="1"/>
          <p:nvPr/>
        </p:nvSpPr>
        <p:spPr>
          <a:xfrm>
            <a:off x="8135317" y="6064260"/>
            <a:ext cx="952500" cy="677108"/>
          </a:xfrm>
          <a:prstGeom prst="rect">
            <a:avLst/>
          </a:prstGeom>
          <a:solidFill>
            <a:schemeClr val="bg1"/>
          </a:solidFill>
        </p:spPr>
        <p:txBody>
          <a:bodyPr wrap="square" rtlCol="0">
            <a:spAutoFit/>
          </a:bodyPr>
          <a:lstStyle/>
          <a:p>
            <a:pPr algn="ctr"/>
            <a:r>
              <a:rPr lang="fr-FR" sz="1200" dirty="0" smtClean="0"/>
              <a:t>Carl Gustav </a:t>
            </a:r>
            <a:r>
              <a:rPr lang="fr-FR" sz="1600" dirty="0" smtClean="0"/>
              <a:t>JUNG</a:t>
            </a:r>
          </a:p>
          <a:p>
            <a:pPr algn="ctr"/>
            <a:endParaRPr lang="fr-FR" sz="1000" dirty="0"/>
          </a:p>
        </p:txBody>
      </p:sp>
      <p:sp>
        <p:nvSpPr>
          <p:cNvPr id="51" name="ZoneTexte 50"/>
          <p:cNvSpPr txBox="1"/>
          <p:nvPr/>
        </p:nvSpPr>
        <p:spPr>
          <a:xfrm>
            <a:off x="7308304" y="4889772"/>
            <a:ext cx="936104" cy="1923604"/>
          </a:xfrm>
          <a:prstGeom prst="rect">
            <a:avLst/>
          </a:prstGeom>
          <a:solidFill>
            <a:schemeClr val="bg1"/>
          </a:solidFill>
        </p:spPr>
        <p:txBody>
          <a:bodyPr wrap="square" rtlCol="0">
            <a:spAutoFit/>
          </a:bodyPr>
          <a:lstStyle/>
          <a:p>
            <a:pPr algn="ctr"/>
            <a:endParaRPr lang="fr-FR" sz="1000" dirty="0" smtClean="0"/>
          </a:p>
          <a:p>
            <a:pPr algn="ctr"/>
            <a:r>
              <a:rPr lang="fr-FR" sz="1100" dirty="0" smtClean="0"/>
              <a:t>Energie</a:t>
            </a:r>
          </a:p>
          <a:p>
            <a:pPr algn="ctr"/>
            <a:r>
              <a:rPr lang="fr-FR" sz="1100" dirty="0" smtClean="0"/>
              <a:t>I/E</a:t>
            </a:r>
          </a:p>
          <a:p>
            <a:pPr algn="ctr"/>
            <a:endParaRPr lang="fr-FR" sz="1000" dirty="0"/>
          </a:p>
          <a:p>
            <a:pPr algn="ctr"/>
            <a:r>
              <a:rPr lang="fr-FR" sz="1100" dirty="0" smtClean="0"/>
              <a:t>Information</a:t>
            </a:r>
          </a:p>
          <a:p>
            <a:pPr algn="ctr"/>
            <a:r>
              <a:rPr lang="fr-FR" sz="1100" dirty="0" smtClean="0"/>
              <a:t>S/N</a:t>
            </a:r>
          </a:p>
          <a:p>
            <a:pPr algn="ctr"/>
            <a:r>
              <a:rPr lang="fr-FR" sz="1100" dirty="0" smtClean="0"/>
              <a:t>Décision</a:t>
            </a:r>
          </a:p>
          <a:p>
            <a:pPr algn="ctr"/>
            <a:r>
              <a:rPr lang="fr-FR" sz="1100" dirty="0" smtClean="0"/>
              <a:t>T/F</a:t>
            </a:r>
          </a:p>
          <a:p>
            <a:pPr algn="ctr"/>
            <a:endParaRPr lang="fr-FR" sz="1000" dirty="0" smtClean="0"/>
          </a:p>
          <a:p>
            <a:pPr algn="ctr"/>
            <a:r>
              <a:rPr lang="fr-FR" sz="1100" dirty="0" smtClean="0"/>
              <a:t>Organisation</a:t>
            </a:r>
          </a:p>
          <a:p>
            <a:pPr algn="ctr"/>
            <a:r>
              <a:rPr lang="fr-FR" sz="1100" dirty="0" smtClean="0"/>
              <a:t>j/p</a:t>
            </a:r>
            <a:endParaRPr lang="fr-FR" sz="1400" dirty="0" smtClean="0"/>
          </a:p>
        </p:txBody>
      </p:sp>
      <p:pic>
        <p:nvPicPr>
          <p:cNvPr id="52" name="Image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6427" y="116632"/>
            <a:ext cx="692696" cy="692696"/>
          </a:xfrm>
          <a:prstGeom prst="rect">
            <a:avLst/>
          </a:prstGeom>
        </p:spPr>
      </p:pic>
    </p:spTree>
    <p:extLst>
      <p:ext uri="{BB962C8B-B14F-4D97-AF65-F5344CB8AC3E}">
        <p14:creationId xmlns:p14="http://schemas.microsoft.com/office/powerpoint/2010/main" val="14062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3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03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3" grpId="0"/>
      <p:bldP spid="7" grpId="0" animBg="1"/>
      <p:bldP spid="46" grpId="0" animBg="1"/>
      <p:bldP spid="47" grpId="0" animBg="1"/>
      <p:bldP spid="48" grpId="0" animBg="1"/>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gm2.ggpht.com/ReNNmI3RJsNtZcao1jZclkvEdwtwEco9ultBqzRDlKtXESNRanH0bjWDI4OGskOvQ6HTL7kCWRpDBU9fBSXaPhZYYc3KNRc9kIwVxaML95txkR8VVQ-TvfmIeKr0C4pn45ocJrgiTxB2McKNgrJq8oWCRBsfVRZ01t3_CgenHoSUC-GYRU21DjoSfigu_BgIlaeO28ZzoNzdA14-ghNYAhn4RNgm7xksKrfQ84aLwYsDur7q96Eak3Pc-BaAtuhKBmFlO5pxOKUJmzHKZIvhRIngg7aX1EDgqXbI_F1Y_XVgVXQ8I9NeN13CsnWS5D_qqgrV7ao1xkmbqeft0iP7C0sV8BelQ6n32PtHk9jYpaTyqBQ5Enav2Td_aqPbGO9bVNIGS2fo6ZT2Ciq-0U_WAzztLw3Yq9NSqfUZL0-CbuLAn6oFjUdrLupQdcv2uFY3PKfefUT3L-jlcPe-pW4lLIOvmMVh8_qh2_18zV0vY6fKDzeiIt4EHMCNtEUP0KA-Q6PL4nlrs7xwndUaN1GVTG6bLFaCLqzYQA=w907-h504-l7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https://gm2.ggpht.com/ReNNmI3RJsNtZcao1jZclkvEdwtwEco9ultBqzRDlKtXESNRanH0bjWDI4OGskOvQ6HTL7kCWRpDBU9fBSXaPhZYYc3KNRc9kIwVxaML95txkR8VVQ-TvfmIeKr0C4pn45ocJrgiTxB2McKNgrJq8oWCRBsfVRZ01t3_CgenHoSUC-GYRU21DjoSfigu_BgIlaeO28ZzoNzdA14-ghNYAhn4RNgm7xksKrfQ84aLwYsDur7q96Eak3Pc-BaAtuhKBmFlO5pxOKUJmzHKZIvhRIngg7aX1EDgqXbI_F1Y_XVgVXQ8I9NeN13CsnWS5D_qqgrV7ao1xkmbqeft0iP7C0sV8BelQ6n32PtHk9jYpaTyqBQ5Enav2Td_aqPbGO9bVNIGS2fo6ZT2Ciq-0U_WAzztLw3Yq9NSqfUZL0-CbuLAn6oFjUdrLupQdcv2uFY3PKfefUT3L-jlcPe-pW4lLIOvmMVh8_qh2_18zV0vY6fKDzeiIt4EHMCNtEUP0KA-Q6PL4nlrs7xwndUaN1GVTG6bLFaCLqzYQA=w907-h504-l7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55575" y="1412776"/>
            <a:ext cx="8736905" cy="5078313"/>
          </a:xfrm>
          <a:prstGeom prst="rect">
            <a:avLst/>
          </a:prstGeom>
          <a:noFill/>
        </p:spPr>
        <p:txBody>
          <a:bodyPr wrap="square" rtlCol="0">
            <a:spAutoFit/>
          </a:bodyPr>
          <a:lstStyle/>
          <a:p>
            <a:pPr algn="just"/>
            <a:r>
              <a:rPr lang="fr-FR" sz="2400" b="1" dirty="0" smtClean="0"/>
              <a:t>2009 : 2 ans de travail préalable : </a:t>
            </a:r>
          </a:p>
          <a:p>
            <a:pPr marL="285750" indent="-285750" algn="just">
              <a:buFont typeface="Arial" panose="020B0604020202020204" pitchFamily="34" charset="0"/>
              <a:buChar char="•"/>
            </a:pPr>
            <a:r>
              <a:rPr lang="fr-FR" dirty="0" smtClean="0"/>
              <a:t>Détermination des 4 questionnaires constitutifs du SOI TC</a:t>
            </a:r>
          </a:p>
          <a:p>
            <a:pPr marL="285750" indent="-285750" algn="just">
              <a:buFont typeface="Arial" panose="020B0604020202020204" pitchFamily="34" charset="0"/>
              <a:buChar char="•"/>
            </a:pPr>
            <a:r>
              <a:rPr lang="fr-FR" dirty="0"/>
              <a:t>C</a:t>
            </a:r>
            <a:r>
              <a:rPr lang="fr-FR" dirty="0" smtClean="0"/>
              <a:t>onception des passerelles entre les questionnaires</a:t>
            </a:r>
          </a:p>
          <a:p>
            <a:pPr marL="285750" indent="-285750" algn="just">
              <a:buFont typeface="Arial" panose="020B0604020202020204" pitchFamily="34" charset="0"/>
              <a:buChar char="•"/>
            </a:pPr>
            <a:r>
              <a:rPr lang="fr-FR" dirty="0" smtClean="0"/>
              <a:t>Informatisation</a:t>
            </a:r>
          </a:p>
          <a:p>
            <a:pPr algn="just"/>
            <a:endParaRPr lang="fr-FR" dirty="0" smtClean="0"/>
          </a:p>
          <a:p>
            <a:pPr indent="-342900" algn="just">
              <a:buAutoNum type="arabicPlain" startAt="2011"/>
            </a:pPr>
            <a:r>
              <a:rPr lang="fr-FR" sz="2400" b="1" dirty="0" smtClean="0"/>
              <a:t> - </a:t>
            </a:r>
            <a:r>
              <a:rPr lang="fr-FR" sz="2400" b="1" dirty="0"/>
              <a:t>2013 : 3 ans de test </a:t>
            </a:r>
          </a:p>
          <a:p>
            <a:pPr marL="285750" indent="-285750" algn="just">
              <a:buFont typeface="Arial" panose="020B0604020202020204" pitchFamily="34" charset="0"/>
              <a:buChar char="•"/>
            </a:pPr>
            <a:r>
              <a:rPr lang="fr-FR" dirty="0" smtClean="0"/>
              <a:t>Passations du questionnaires et entretiens de restitution, formalisés</a:t>
            </a:r>
          </a:p>
          <a:p>
            <a:pPr marL="285750" indent="-285750" algn="just">
              <a:buFont typeface="Arial" panose="020B0604020202020204" pitchFamily="34" charset="0"/>
              <a:buChar char="•"/>
            </a:pPr>
            <a:r>
              <a:rPr lang="fr-FR" dirty="0" smtClean="0"/>
              <a:t>Deux mairies + un Point Information Jeunesse (PIJ) + SOI Conseil et Formation + Fons </a:t>
            </a:r>
            <a:r>
              <a:rPr lang="fr-FR" dirty="0" err="1" smtClean="0"/>
              <a:t>Valor</a:t>
            </a:r>
            <a:r>
              <a:rPr lang="fr-FR" dirty="0" smtClean="0"/>
              <a:t> Job</a:t>
            </a:r>
          </a:p>
          <a:p>
            <a:pPr marL="285750" indent="-285750" algn="just">
              <a:buFont typeface="Arial" panose="020B0604020202020204" pitchFamily="34" charset="0"/>
              <a:buChar char="•"/>
            </a:pPr>
            <a:r>
              <a:rPr lang="fr-FR" dirty="0" smtClean="0"/>
              <a:t>Près de 430 questionnaires passés en 3 ans</a:t>
            </a:r>
          </a:p>
          <a:p>
            <a:pPr marL="285750" indent="-285750" algn="just">
              <a:buFont typeface="Arial" panose="020B0604020202020204" pitchFamily="34" charset="0"/>
              <a:buChar char="•"/>
            </a:pPr>
            <a:r>
              <a:rPr lang="fr-FR" dirty="0" smtClean="0"/>
              <a:t>Taux de conformité : 79% (2012)</a:t>
            </a:r>
          </a:p>
          <a:p>
            <a:pPr algn="just"/>
            <a:endParaRPr lang="fr-FR" dirty="0" smtClean="0"/>
          </a:p>
          <a:p>
            <a:pPr algn="just"/>
            <a:r>
              <a:rPr lang="fr-FR" sz="2400" b="1" dirty="0"/>
              <a:t>Fin </a:t>
            </a:r>
            <a:r>
              <a:rPr lang="fr-FR" sz="2400" b="1" dirty="0" smtClean="0"/>
              <a:t>2013 : des améliorations majeures</a:t>
            </a:r>
            <a:endParaRPr lang="fr-FR" sz="2400" b="1" dirty="0"/>
          </a:p>
          <a:p>
            <a:pPr marL="285750" indent="-285750" algn="just">
              <a:buFont typeface="Arial" panose="020B0604020202020204" pitchFamily="34" charset="0"/>
              <a:buChar char="•"/>
            </a:pPr>
            <a:r>
              <a:rPr lang="fr-FR" dirty="0" smtClean="0"/>
              <a:t>Refonte des 4 questionnaires constitutifs du SOI TC</a:t>
            </a:r>
          </a:p>
          <a:p>
            <a:pPr marL="285750" indent="-285750" algn="just">
              <a:buFont typeface="Arial" panose="020B0604020202020204" pitchFamily="34" charset="0"/>
              <a:buChar char="•"/>
            </a:pPr>
            <a:r>
              <a:rPr lang="fr-FR" dirty="0" smtClean="0"/>
              <a:t>Création de la plateforme de recrutement (candidats / recruteurs)</a:t>
            </a:r>
          </a:p>
          <a:p>
            <a:pPr marL="285750" indent="-285750" algn="just">
              <a:buFont typeface="Arial" panose="020B0604020202020204" pitchFamily="34" charset="0"/>
              <a:buChar char="•"/>
            </a:pPr>
            <a:r>
              <a:rPr lang="fr-FR" dirty="0" smtClean="0"/>
              <a:t>Amélioration du taux de conformité : 83% </a:t>
            </a:r>
            <a:r>
              <a:rPr lang="fr-FR" sz="1200" i="1" dirty="0" smtClean="0"/>
              <a:t>(Décembre 2013 sur un échantillon représentatif de 19 personnes)</a:t>
            </a:r>
            <a:endParaRPr lang="fr-FR" i="1" dirty="0" smtClean="0"/>
          </a:p>
          <a:p>
            <a:pPr algn="just"/>
            <a:endParaRPr lang="fr-FR" dirty="0"/>
          </a:p>
        </p:txBody>
      </p:sp>
      <p:sp>
        <p:nvSpPr>
          <p:cNvPr id="18" name="ZoneTexte 17"/>
          <p:cNvSpPr txBox="1"/>
          <p:nvPr/>
        </p:nvSpPr>
        <p:spPr>
          <a:xfrm>
            <a:off x="-36512" y="262389"/>
            <a:ext cx="9180512" cy="646331"/>
          </a:xfrm>
          <a:prstGeom prst="rect">
            <a:avLst/>
          </a:prstGeom>
          <a:solidFill>
            <a:srgbClr val="00B050"/>
          </a:solidFill>
        </p:spPr>
        <p:txBody>
          <a:bodyPr wrap="square" rtlCol="0">
            <a:spAutoFit/>
          </a:bodyPr>
          <a:lstStyle/>
          <a:p>
            <a:r>
              <a:rPr lang="fr-FR" sz="3600" b="1" dirty="0" smtClean="0">
                <a:solidFill>
                  <a:schemeClr val="bg1"/>
                </a:solidFill>
              </a:rPr>
              <a:t>	   Développement</a:t>
            </a:r>
            <a:endParaRPr lang="fr-FR" sz="3600" b="1" dirty="0">
              <a:solidFill>
                <a:schemeClr val="bg1"/>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427" y="216024"/>
            <a:ext cx="692696" cy="692696"/>
          </a:xfrm>
          <a:prstGeom prst="rect">
            <a:avLst/>
          </a:prstGeom>
        </p:spPr>
      </p:pic>
    </p:spTree>
    <p:extLst>
      <p:ext uri="{BB962C8B-B14F-4D97-AF65-F5344CB8AC3E}">
        <p14:creationId xmlns:p14="http://schemas.microsoft.com/office/powerpoint/2010/main" val="3399345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gm2.ggpht.com/ReNNmI3RJsNtZcao1jZclkvEdwtwEco9ultBqzRDlKtXESNRanH0bjWDI4OGskOvQ6HTL7kCWRpDBU9fBSXaPhZYYc3KNRc9kIwVxaML95txkR8VVQ-TvfmIeKr0C4pn45ocJrgiTxB2McKNgrJq8oWCRBsfVRZ01t3_CgenHoSUC-GYRU21DjoSfigu_BgIlaeO28ZzoNzdA14-ghNYAhn4RNgm7xksKrfQ84aLwYsDur7q96Eak3Pc-BaAtuhKBmFlO5pxOKUJmzHKZIvhRIngg7aX1EDgqXbI_F1Y_XVgVXQ8I9NeN13CsnWS5D_qqgrV7ao1xkmbqeft0iP7C0sV8BelQ6n32PtHk9jYpaTyqBQ5Enav2Td_aqPbGO9bVNIGS2fo6ZT2Ciq-0U_WAzztLw3Yq9NSqfUZL0-CbuLAn6oFjUdrLupQdcv2uFY3PKfefUT3L-jlcPe-pW4lLIOvmMVh8_qh2_18zV0vY6fKDzeiIt4EHMCNtEUP0KA-Q6PL4nlrs7xwndUaN1GVTG6bLFaCLqzYQA=w907-h504-l7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https://gm2.ggpht.com/ReNNmI3RJsNtZcao1jZclkvEdwtwEco9ultBqzRDlKtXESNRanH0bjWDI4OGskOvQ6HTL7kCWRpDBU9fBSXaPhZYYc3KNRc9kIwVxaML95txkR8VVQ-TvfmIeKr0C4pn45ocJrgiTxB2McKNgrJq8oWCRBsfVRZ01t3_CgenHoSUC-GYRU21DjoSfigu_BgIlaeO28ZzoNzdA14-ghNYAhn4RNgm7xksKrfQ84aLwYsDur7q96Eak3Pc-BaAtuhKBmFlO5pxOKUJmzHKZIvhRIngg7aX1EDgqXbI_F1Y_XVgVXQ8I9NeN13CsnWS5D_qqgrV7ao1xkmbqeft0iP7C0sV8BelQ6n32PtHk9jYpaTyqBQ5Enav2Td_aqPbGO9bVNIGS2fo6ZT2Ciq-0U_WAzztLw3Yq9NSqfUZL0-CbuLAn6oFjUdrLupQdcv2uFY3PKfefUT3L-jlcPe-pW4lLIOvmMVh8_qh2_18zV0vY6fKDzeiIt4EHMCNtEUP0KA-Q6PL4nlrs7xwndUaN1GVTG6bLFaCLqzYQA=w907-h504-l7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07504" y="1015563"/>
            <a:ext cx="8736905" cy="6017032"/>
          </a:xfrm>
          <a:prstGeom prst="rect">
            <a:avLst/>
          </a:prstGeom>
          <a:noFill/>
        </p:spPr>
        <p:txBody>
          <a:bodyPr wrap="square" rtlCol="0">
            <a:spAutoFit/>
          </a:bodyPr>
          <a:lstStyle/>
          <a:p>
            <a:pPr algn="just"/>
            <a:r>
              <a:rPr lang="fr-FR" sz="1500" b="1" dirty="0" smtClean="0"/>
              <a:t>La typologie de Carl Gustav JUNG : </a:t>
            </a:r>
          </a:p>
          <a:p>
            <a:pPr marL="342900" indent="-342900" algn="just">
              <a:buFont typeface="Arial" panose="020B0604020202020204" pitchFamily="34" charset="0"/>
              <a:buChar char="•"/>
            </a:pPr>
            <a:r>
              <a:rPr lang="fr-FR" sz="1500" dirty="0" smtClean="0"/>
              <a:t>celle qui est à l’origine de la plupart des questionnaires de personnalité et de nombreuses conceptualisations en management.</a:t>
            </a:r>
          </a:p>
          <a:p>
            <a:pPr algn="just"/>
            <a:endParaRPr lang="fr-FR" sz="1000" dirty="0" smtClean="0"/>
          </a:p>
          <a:p>
            <a:pPr algn="just"/>
            <a:r>
              <a:rPr lang="fr-FR" sz="1500" b="1" dirty="0" smtClean="0"/>
              <a:t>Les cerveaux gauches et droit selon Roger W. Sperry </a:t>
            </a:r>
          </a:p>
          <a:p>
            <a:pPr marL="342900" indent="-342900" algn="just">
              <a:buFont typeface="Arial" panose="020B0604020202020204" pitchFamily="34" charset="0"/>
              <a:buChar char="•"/>
            </a:pPr>
            <a:r>
              <a:rPr lang="fr-FR" sz="1500" dirty="0" smtClean="0"/>
              <a:t>Prix Nobel de médecine en 1981. Cerveau gauche analytique et logique et un cerveau droit global et intuitif. </a:t>
            </a:r>
          </a:p>
          <a:p>
            <a:pPr algn="just"/>
            <a:endParaRPr lang="fr-FR" sz="1000" dirty="0" smtClean="0"/>
          </a:p>
          <a:p>
            <a:pPr algn="just"/>
            <a:r>
              <a:rPr lang="fr-FR" sz="1500" b="1" dirty="0" smtClean="0"/>
              <a:t>La théorie du cerveau </a:t>
            </a:r>
            <a:r>
              <a:rPr lang="fr-FR" sz="1500" b="1" dirty="0" err="1" smtClean="0"/>
              <a:t>triunique</a:t>
            </a:r>
            <a:r>
              <a:rPr lang="fr-FR" sz="1500" b="1" dirty="0" smtClean="0"/>
              <a:t> de Paul D. </a:t>
            </a:r>
            <a:r>
              <a:rPr lang="fr-FR" sz="1500" b="1" dirty="0" err="1" smtClean="0"/>
              <a:t>MacLean</a:t>
            </a:r>
            <a:r>
              <a:rPr lang="fr-FR" sz="1500" b="1" dirty="0" smtClean="0"/>
              <a:t>. </a:t>
            </a:r>
          </a:p>
          <a:p>
            <a:pPr marL="285750" indent="-285750" algn="just">
              <a:buFont typeface="Arial" panose="020B0604020202020204" pitchFamily="34" charset="0"/>
              <a:buChar char="•"/>
            </a:pPr>
            <a:r>
              <a:rPr lang="fr-FR" sz="1500" dirty="0" smtClean="0"/>
              <a:t>Mac Lean, médecin et neurobiologiste américain, présente l'évolution du cerveau avec un cerveau reptilien, un cerveau limbique et enfin le néocortex. </a:t>
            </a:r>
          </a:p>
          <a:p>
            <a:pPr marL="342900" indent="-342900" algn="just">
              <a:buFont typeface="Arial" panose="020B0604020202020204" pitchFamily="34" charset="0"/>
              <a:buChar char="•"/>
            </a:pPr>
            <a:endParaRPr lang="fr-FR" sz="1000" dirty="0" smtClean="0"/>
          </a:p>
          <a:p>
            <a:pPr algn="just"/>
            <a:r>
              <a:rPr lang="fr-FR" sz="1500" b="1" dirty="0" smtClean="0"/>
              <a:t>La notion d'Intelligences Multiples </a:t>
            </a:r>
          </a:p>
          <a:p>
            <a:pPr marL="342900" indent="-342900" algn="just">
              <a:buFont typeface="Arial" panose="020B0604020202020204" pitchFamily="34" charset="0"/>
              <a:buChar char="•"/>
            </a:pPr>
            <a:r>
              <a:rPr lang="fr-FR" sz="1500" dirty="0" smtClean="0"/>
              <a:t>profite des idées de Ned Herrmann, basées sur les travaux de Sperry et de </a:t>
            </a:r>
            <a:r>
              <a:rPr lang="fr-FR" sz="1500" dirty="0" err="1" smtClean="0"/>
              <a:t>MacLean</a:t>
            </a:r>
            <a:r>
              <a:rPr lang="fr-FR" sz="1500" dirty="0" smtClean="0"/>
              <a:t>. Herrmann propose un modèle avec quatre formes d'intelligence.</a:t>
            </a:r>
          </a:p>
          <a:p>
            <a:pPr marL="342900" indent="-342900" algn="just">
              <a:buFont typeface="Arial" panose="020B0604020202020204" pitchFamily="34" charset="0"/>
              <a:buChar char="•"/>
            </a:pPr>
            <a:r>
              <a:rPr lang="fr-FR" sz="1500" dirty="0" smtClean="0"/>
              <a:t>Howard Gardner et sa notion de « talent ».</a:t>
            </a:r>
          </a:p>
          <a:p>
            <a:pPr marL="342900" indent="-342900" algn="just">
              <a:buFont typeface="Arial" panose="020B0604020202020204" pitchFamily="34" charset="0"/>
              <a:buChar char="•"/>
            </a:pPr>
            <a:endParaRPr lang="fr-FR" sz="1000" dirty="0"/>
          </a:p>
          <a:p>
            <a:pPr algn="just"/>
            <a:r>
              <a:rPr lang="fr-FR" sz="1500" b="1" dirty="0" smtClean="0"/>
              <a:t>La caractérologie </a:t>
            </a:r>
          </a:p>
          <a:p>
            <a:pPr marL="342900" indent="-342900" algn="just">
              <a:buFont typeface="Arial" panose="020B0604020202020204" pitchFamily="34" charset="0"/>
              <a:buChar char="•"/>
            </a:pPr>
            <a:r>
              <a:rPr lang="fr-FR" sz="1500" dirty="0" smtClean="0"/>
              <a:t>Etablie par le philosophe René Le Senne et développée par Gaston Berger.</a:t>
            </a:r>
          </a:p>
          <a:p>
            <a:pPr algn="just"/>
            <a:endParaRPr lang="fr-FR" sz="1000" dirty="0" smtClean="0"/>
          </a:p>
          <a:p>
            <a:pPr algn="just"/>
            <a:r>
              <a:rPr lang="fr-FR" sz="1500" b="1" dirty="0" smtClean="0"/>
              <a:t>L'analyse transactionnelle (ou AT) </a:t>
            </a:r>
          </a:p>
          <a:p>
            <a:pPr marL="285750" indent="-285750" algn="just">
              <a:buFont typeface="Arial" panose="020B0604020202020204" pitchFamily="34" charset="0"/>
              <a:buChar char="•"/>
            </a:pPr>
            <a:r>
              <a:rPr lang="fr-FR" sz="1500" dirty="0" smtClean="0"/>
              <a:t>Théorie de la personnalité et de la communication. Elle postule des « états du Moi » (Parent, Adulte, Enfant).</a:t>
            </a:r>
          </a:p>
          <a:p>
            <a:pPr marL="285750" indent="-285750" algn="just">
              <a:buFont typeface="Arial" panose="020B0604020202020204" pitchFamily="34" charset="0"/>
              <a:buChar char="•"/>
            </a:pPr>
            <a:r>
              <a:rPr lang="fr-FR" sz="1500" dirty="0" smtClean="0"/>
              <a:t>Fondée par Éric Berne, médecin psychiatre américain, dans les années 1950 à 1970.</a:t>
            </a:r>
          </a:p>
          <a:p>
            <a:pPr algn="just"/>
            <a:endParaRPr lang="fr-FR" sz="1000" dirty="0" smtClean="0"/>
          </a:p>
          <a:p>
            <a:pPr algn="just"/>
            <a:r>
              <a:rPr lang="fr-FR" sz="1500" b="1" dirty="0" smtClean="0"/>
              <a:t>Les Styles d’apprentissages</a:t>
            </a:r>
          </a:p>
          <a:p>
            <a:pPr marL="285750" indent="-285750" algn="just">
              <a:buFont typeface="Arial" panose="020B0604020202020204" pitchFamily="34" charset="0"/>
              <a:buChar char="•"/>
            </a:pPr>
            <a:r>
              <a:rPr lang="fr-FR" sz="1500" dirty="0" smtClean="0"/>
              <a:t>Selon David KOLB</a:t>
            </a:r>
          </a:p>
        </p:txBody>
      </p:sp>
      <p:sp>
        <p:nvSpPr>
          <p:cNvPr id="18" name="ZoneTexte 17"/>
          <p:cNvSpPr txBox="1"/>
          <p:nvPr/>
        </p:nvSpPr>
        <p:spPr>
          <a:xfrm>
            <a:off x="-36512" y="116632"/>
            <a:ext cx="9180512" cy="646331"/>
          </a:xfrm>
          <a:prstGeom prst="rect">
            <a:avLst/>
          </a:prstGeom>
          <a:solidFill>
            <a:srgbClr val="FF0000"/>
          </a:solidFill>
        </p:spPr>
        <p:txBody>
          <a:bodyPr wrap="square" rtlCol="0">
            <a:spAutoFit/>
          </a:bodyPr>
          <a:lstStyle/>
          <a:p>
            <a:r>
              <a:rPr lang="fr-FR" sz="3600" b="1" dirty="0" smtClean="0">
                <a:solidFill>
                  <a:schemeClr val="bg1"/>
                </a:solidFill>
              </a:rPr>
              <a:t>	   Sources – Concepts exploités</a:t>
            </a:r>
            <a:endParaRPr lang="fr-FR" sz="3600" b="1" dirty="0">
              <a:solidFill>
                <a:schemeClr val="bg1"/>
              </a:solidFil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427" y="116632"/>
            <a:ext cx="692696" cy="692696"/>
          </a:xfrm>
          <a:prstGeom prst="rect">
            <a:avLst/>
          </a:prstGeom>
        </p:spPr>
      </p:pic>
    </p:spTree>
    <p:extLst>
      <p:ext uri="{BB962C8B-B14F-4D97-AF65-F5344CB8AC3E}">
        <p14:creationId xmlns:p14="http://schemas.microsoft.com/office/powerpoint/2010/main" val="2039129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10074</TotalTime>
  <Words>828</Words>
  <Application>Microsoft Office PowerPoint</Application>
  <PresentationFormat>Affichage à l'écran (4:3)</PresentationFormat>
  <Paragraphs>213</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Le SOI TC</vt:lpstr>
      <vt:lpstr>Le concepteur</vt:lpstr>
      <vt:lpstr>Les avantages de notre solution</vt:lpstr>
      <vt:lpstr>Présentation PowerPoint</vt:lpstr>
      <vt:lpstr>Présentation PowerPoint</vt:lpstr>
      <vt:lpstr>            L’origine du projet</vt:lpstr>
      <vt:lpstr>Présentation PowerPoint</vt:lpstr>
      <vt:lpstr>Présentation PowerPoint</vt:lpstr>
      <vt:lpstr>Présentation PowerPoint</vt:lpstr>
      <vt:lpstr>          Résultat de l’optimisation du SOI TC</vt:lpstr>
      <vt:lpstr>Le SOI TC</vt:lpstr>
      <vt:lpstr>Un questionnaire de personnalité  plus fiable et plus adaptable</vt:lpstr>
      <vt:lpstr>Exemples / Témoignages</vt:lpstr>
      <vt:lpstr>Le SOI TC</vt:lpstr>
      <vt:lpstr>Présentation PowerPoint</vt:lpstr>
      <vt:lpstr>Le SOI TC</vt:lpstr>
      <vt:lpstr>Présentation PowerPoint</vt:lpstr>
      <vt:lpstr>Présentation PowerPoint</vt:lpstr>
      <vt:lpstr>Le SOI TC</vt:lpstr>
      <vt:lpstr>Présentation PowerPoint</vt:lpstr>
      <vt:lpstr>Présentation PowerPoint</vt:lpstr>
      <vt:lpstr>Présentation PowerPoint</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Vincent Bogaers</dc:creator>
  <cp:lastModifiedBy>Vincent Bogaers</cp:lastModifiedBy>
  <cp:revision>46</cp:revision>
  <dcterms:created xsi:type="dcterms:W3CDTF">2013-12-30T17:48:40Z</dcterms:created>
  <dcterms:modified xsi:type="dcterms:W3CDTF">2014-10-16T11:18:04Z</dcterms:modified>
</cp:coreProperties>
</file>